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102"/>
  </p:notesMasterIdLst>
  <p:sldIdLst>
    <p:sldId id="256" r:id="rId3"/>
    <p:sldId id="458" r:id="rId4"/>
    <p:sldId id="257" r:id="rId5"/>
    <p:sldId id="510" r:id="rId6"/>
    <p:sldId id="513" r:id="rId7"/>
    <p:sldId id="511" r:id="rId8"/>
    <p:sldId id="512" r:id="rId9"/>
    <p:sldId id="514" r:id="rId10"/>
    <p:sldId id="509" r:id="rId11"/>
    <p:sldId id="459" r:id="rId12"/>
    <p:sldId id="468" r:id="rId13"/>
    <p:sldId id="488" r:id="rId14"/>
    <p:sldId id="515" r:id="rId15"/>
    <p:sldId id="490" r:id="rId16"/>
    <p:sldId id="489" r:id="rId17"/>
    <p:sldId id="517" r:id="rId18"/>
    <p:sldId id="518" r:id="rId19"/>
    <p:sldId id="519" r:id="rId20"/>
    <p:sldId id="520" r:id="rId21"/>
    <p:sldId id="521" r:id="rId22"/>
    <p:sldId id="522" r:id="rId23"/>
    <p:sldId id="523" r:id="rId24"/>
    <p:sldId id="524" r:id="rId25"/>
    <p:sldId id="525" r:id="rId26"/>
    <p:sldId id="526" r:id="rId27"/>
    <p:sldId id="516" r:id="rId28"/>
    <p:sldId id="492" r:id="rId29"/>
    <p:sldId id="259" r:id="rId30"/>
    <p:sldId id="261" r:id="rId31"/>
    <p:sldId id="265" r:id="rId32"/>
    <p:sldId id="267" r:id="rId33"/>
    <p:sldId id="493" r:id="rId34"/>
    <p:sldId id="494" r:id="rId35"/>
    <p:sldId id="495" r:id="rId36"/>
    <p:sldId id="496" r:id="rId37"/>
    <p:sldId id="497" r:id="rId38"/>
    <p:sldId id="498" r:id="rId39"/>
    <p:sldId id="467" r:id="rId40"/>
    <p:sldId id="536" r:id="rId41"/>
    <p:sldId id="538" r:id="rId42"/>
    <p:sldId id="539" r:id="rId43"/>
    <p:sldId id="535" r:id="rId44"/>
    <p:sldId id="537" r:id="rId45"/>
    <p:sldId id="540" r:id="rId46"/>
    <p:sldId id="541" r:id="rId47"/>
    <p:sldId id="542" r:id="rId48"/>
    <p:sldId id="469" r:id="rId49"/>
    <p:sldId id="527" r:id="rId50"/>
    <p:sldId id="528" r:id="rId51"/>
    <p:sldId id="529" r:id="rId52"/>
    <p:sldId id="531" r:id="rId53"/>
    <p:sldId id="530" r:id="rId54"/>
    <p:sldId id="532" r:id="rId55"/>
    <p:sldId id="544" r:id="rId56"/>
    <p:sldId id="545" r:id="rId57"/>
    <p:sldId id="546" r:id="rId58"/>
    <p:sldId id="547" r:id="rId59"/>
    <p:sldId id="548" r:id="rId60"/>
    <p:sldId id="549" r:id="rId61"/>
    <p:sldId id="550" r:id="rId62"/>
    <p:sldId id="472" r:id="rId63"/>
    <p:sldId id="534" r:id="rId64"/>
    <p:sldId id="533" r:id="rId65"/>
    <p:sldId id="474" r:id="rId66"/>
    <p:sldId id="475" r:id="rId67"/>
    <p:sldId id="503" r:id="rId68"/>
    <p:sldId id="504" r:id="rId69"/>
    <p:sldId id="487" r:id="rId70"/>
    <p:sldId id="460" r:id="rId71"/>
    <p:sldId id="461" r:id="rId72"/>
    <p:sldId id="462" r:id="rId73"/>
    <p:sldId id="463" r:id="rId74"/>
    <p:sldId id="464" r:id="rId75"/>
    <p:sldId id="465" r:id="rId76"/>
    <p:sldId id="466" r:id="rId77"/>
    <p:sldId id="499" r:id="rId78"/>
    <p:sldId id="500" r:id="rId79"/>
    <p:sldId id="470" r:id="rId80"/>
    <p:sldId id="471" r:id="rId81"/>
    <p:sldId id="473" r:id="rId82"/>
    <p:sldId id="476" r:id="rId83"/>
    <p:sldId id="477" r:id="rId84"/>
    <p:sldId id="478" r:id="rId85"/>
    <p:sldId id="479" r:id="rId86"/>
    <p:sldId id="480" r:id="rId87"/>
    <p:sldId id="481" r:id="rId88"/>
    <p:sldId id="482" r:id="rId89"/>
    <p:sldId id="483" r:id="rId90"/>
    <p:sldId id="484" r:id="rId91"/>
    <p:sldId id="485" r:id="rId92"/>
    <p:sldId id="486" r:id="rId93"/>
    <p:sldId id="501" r:id="rId94"/>
    <p:sldId id="506" r:id="rId95"/>
    <p:sldId id="508" r:id="rId96"/>
    <p:sldId id="507" r:id="rId97"/>
    <p:sldId id="502" r:id="rId98"/>
    <p:sldId id="505" r:id="rId99"/>
    <p:sldId id="543" r:id="rId100"/>
    <p:sldId id="444" r:id="rId10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58" autoAdjust="0"/>
  </p:normalViewPr>
  <p:slideViewPr>
    <p:cSldViewPr>
      <p:cViewPr varScale="1">
        <p:scale>
          <a:sx n="55" d="100"/>
          <a:sy n="55" d="100"/>
        </p:scale>
        <p:origin x="1096"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1T20:54:45.5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3321 935,'-416'33,"275"-16,-77 7,-531 35,261-62,411 0,0-3,-142-30,170 28,-1 2,-64 0,28 3,69 1,0-1,0-1,1 0,-28-12,23 9,-42-11,44 15,0-2,0 0,1-1,-1-1,2-1,-1 0,1-1,0-1,-20-16,15 10,-42-21,48 29,0-1,0 0,1-1,0-1,1 0,-16-16,26 21,0 0,0-1,1 1,0-1,0 1,0-1,1 0,0 0,0 0,1 0,0-1,0 1,1 0,0-10,1 2,0 1,1-1,0 1,1-1,1 1,6-16,-8 24,1 0,-1-1,1 1,0 0,1 1,0-1,-1 1,2-1,-1 1,1 0,-1 1,2-1,-1 1,0 0,1 0,-1 0,1 1,0 0,1 0,-1 1,12-4,87-19,-96 22,1 0,-1 0,1-1,-1-1,10-6,-9 5,0 1,0 0,1 0,12-3,8 2,57-4,-13 2,-9-3,87-27,-19 7,-88 23,76-26,-99 26,3-2,0 0,1 2,0 2,37-6,86 9,-100 4,1-3,52-8,86-14,-53 8,-55 7,44-8,-74 9,95-4,52 13,-74 1,277-2,-373 2,-1 1,0 1,0 2,0 1,-1 0,0 2,0 1,40 23,-8-2,-18-8,69 27,-95-45,-1 1,0 0,0 1,0 0,-1 1,0 0,-1 1,20 20,-28-26,1 1,-1 0,0 0,0 1,0-1,-1 1,1-1,-1 1,0 0,-1 0,1 0,-1 0,0 0,0 0,0 0,-1 0,0 0,0 1,0-1,-1 0,0 0,0 0,0 0,0 0,-1 0,0 0,-3 7,1-6,1-1,-1 1,0-1,0 1,0-1,-1 0,1-1,-1 1,-1-1,1 0,-8 5,-4-1,0 0,-30 9,8-3,17-4,0 1,-26 17,31-17,-1-1,0 0,-1-1,-21 7,36-15,-34 11,-1-1,-1-2,-80 7,-255-16,163-2,180 1,0-2,-35-8,-23-3,0-3,64 11,-1 1,-30-1,-367 4,211 4,-598-2,791 1,-1 1,-35 8,36-5,-2-1,-27 1,47-5,0 0,0 0,0-1,0 1,0 0,0-1,1 1,-1-1,0 0,0 1,0-1,1 0,-1 0,0 0,1 0,-3-2,4 2,0 1,-1 0,1-1,0 1,-1-1,1 1,0-1,0 1,-1-1,1 1,0-1,0 1,0-1,0 1,0-1,0 0,0 1,0-1,0 1,0-1,0 1,0-2,1 1,-1 0,1 0,-1 0,1 0,0 0,0 0,0 0,-1 0,1 0,0 1,0-1,0 0,0 0,2 0,5-3,0 0,1 1,0 0,-1 1,1 0,0 0,15 0,15-4,68-11,-66 11,68-16,-42 2,178-46,342-40,-454 84,-12 4,-52 9,-1-3,0-3,71-25,-118 33,0 1,1 1,0 1,43-3,-23 5,69 8,-93-3,0 1,-1 1,1 0,16 8,-14-5,1-1,21 4,-1-5,41 1,-54-6,0 1,-1 1,1 2,33 10,-32-4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1/31/2024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ciba.springeropen.com/articles/10.1186/s42492-021-00092-y#ref-CR4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vciba.springeropen.com/articles/10.1186/s42492-021-00092-y#ref-CR45" TargetMode="External"/><Relationship Id="rId5" Type="http://schemas.openxmlformats.org/officeDocument/2006/relationships/hyperlink" Target="https://vciba.springeropen.com/articles/10.1186/s42492-021-00092-y#ref-CR44" TargetMode="External"/><Relationship Id="rId4" Type="http://schemas.openxmlformats.org/officeDocument/2006/relationships/hyperlink" Target="https://vciba.springeropen.com/articles/10.1186/s42492-021-00092-y#ref-CR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consider adding in next time: joint distributions, marginal, conditional distributions (EC303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07414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68121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88967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Poisson</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737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Gonna</a:t>
            </a:r>
            <a:r>
              <a:rPr lang="en-US" dirty="0"/>
              <a:t> spend more time on these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664013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distributions are related! We pick the most useful ones.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488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simple sampling in R (with </a:t>
            </a:r>
            <a:r>
              <a:rPr lang="en-US" dirty="0" err="1"/>
              <a:t>Github</a:t>
            </a:r>
            <a:r>
              <a:rPr lang="en-US" dirty="0"/>
              <a:t> copilot)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5861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17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80814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77715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144845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19425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31130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 R. What is the difference between the estimator (statistics) and the population value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235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887039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80553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in health services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80711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how do you deal with this? It’s a nightmare! But the moment generating function, etc., are actually quite easy to compute. Why is pi in the distribution? Look here: https://www.youtube.com/watch?v=cy8r7WSuT1I.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832689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easier on computer now. Critical values</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566332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180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859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911" marR="10067" indent="-263001" defTabSz="1812066">
              <a:lnSpc>
                <a:spcPct val="102600"/>
              </a:lnSpc>
              <a:spcBef>
                <a:spcPts val="109"/>
              </a:spcBef>
              <a:buClr>
                <a:srgbClr val="1FA49A"/>
              </a:buClr>
              <a:buSzPct val="90909"/>
              <a:buFont typeface="Lucida Sans Unicode"/>
              <a:buChar char="•"/>
              <a:tabLst>
                <a:tab pos="288169" algn="l"/>
              </a:tabLst>
            </a:pPr>
            <a:r>
              <a:rPr lang="en-US" sz="1200" spc="-89" dirty="0">
                <a:solidFill>
                  <a:prstClr val="black"/>
                </a:solidFill>
                <a:latin typeface="Tahoma"/>
                <a:cs typeface="Tahoma"/>
              </a:rPr>
              <a:t>Turns </a:t>
            </a:r>
            <a:r>
              <a:rPr lang="en-US" sz="1200" spc="-69" dirty="0">
                <a:solidFill>
                  <a:prstClr val="black"/>
                </a:solidFill>
                <a:latin typeface="Tahoma"/>
                <a:cs typeface="Tahoma"/>
              </a:rPr>
              <a:t>out </a:t>
            </a:r>
            <a:r>
              <a:rPr lang="en-US" sz="1200" spc="-50" dirty="0">
                <a:solidFill>
                  <a:prstClr val="black"/>
                </a:solidFill>
                <a:latin typeface="Tahoma"/>
                <a:cs typeface="Tahoma"/>
              </a:rPr>
              <a:t>that </a:t>
            </a:r>
            <a:r>
              <a:rPr lang="en-US" sz="1200" spc="-59" dirty="0">
                <a:solidFill>
                  <a:prstClr val="black"/>
                </a:solidFill>
                <a:latin typeface="Tahoma"/>
                <a:cs typeface="Tahoma"/>
              </a:rPr>
              <a:t>lots </a:t>
            </a:r>
            <a:r>
              <a:rPr lang="en-US" sz="1200" spc="-79" dirty="0">
                <a:solidFill>
                  <a:prstClr val="black"/>
                </a:solidFill>
                <a:latin typeface="Tahoma"/>
                <a:cs typeface="Tahoma"/>
              </a:rPr>
              <a:t>of </a:t>
            </a:r>
            <a:r>
              <a:rPr lang="en-US" sz="1200" spc="-109" dirty="0">
                <a:solidFill>
                  <a:prstClr val="black"/>
                </a:solidFill>
                <a:latin typeface="Tahoma"/>
                <a:cs typeface="Tahoma"/>
              </a:rPr>
              <a:t>economic </a:t>
            </a:r>
            <a:r>
              <a:rPr lang="en-US" sz="1200" spc="-99" dirty="0">
                <a:solidFill>
                  <a:prstClr val="black"/>
                </a:solidFill>
                <a:latin typeface="Tahoma"/>
                <a:cs typeface="Tahoma"/>
              </a:rPr>
              <a:t>variables </a:t>
            </a:r>
            <a:r>
              <a:rPr lang="en-US" sz="1200" spc="-149" dirty="0">
                <a:solidFill>
                  <a:prstClr val="black"/>
                </a:solidFill>
                <a:latin typeface="Tahoma"/>
                <a:cs typeface="Tahoma"/>
              </a:rPr>
              <a:t>are </a:t>
            </a:r>
            <a:r>
              <a:rPr lang="en-US" sz="1200" spc="-79" dirty="0">
                <a:solidFill>
                  <a:prstClr val="black"/>
                </a:solidFill>
                <a:latin typeface="Tahoma"/>
                <a:cs typeface="Tahoma"/>
              </a:rPr>
              <a:t>(approximately)  </a:t>
            </a:r>
            <a:r>
              <a:rPr lang="en-US" sz="1200" spc="-89" dirty="0">
                <a:solidFill>
                  <a:prstClr val="black"/>
                </a:solidFill>
                <a:latin typeface="Tahoma"/>
                <a:cs typeface="Tahoma"/>
              </a:rPr>
              <a:t>lognormal!</a:t>
            </a:r>
            <a:endParaRPr lang="en-US" sz="1200" dirty="0">
              <a:solidFill>
                <a:prstClr val="black"/>
              </a:solidFill>
              <a:latin typeface="Tahoma"/>
              <a:cs typeface="Tahoma"/>
            </a:endParaRPr>
          </a:p>
          <a:p>
            <a:pPr marL="286911" indent="-263001" defTabSz="1812066">
              <a:spcBef>
                <a:spcPts val="297"/>
              </a:spcBef>
              <a:buClr>
                <a:srgbClr val="1FA49A"/>
              </a:buClr>
              <a:buSzPct val="90909"/>
              <a:buFont typeface="Lucida Sans Unicode"/>
              <a:buChar char="•"/>
              <a:tabLst>
                <a:tab pos="288169" algn="l"/>
              </a:tabLst>
            </a:pPr>
            <a:r>
              <a:rPr lang="en-US" sz="1200" spc="-109" dirty="0">
                <a:solidFill>
                  <a:prstClr val="black"/>
                </a:solidFill>
                <a:latin typeface="Tahoma"/>
                <a:cs typeface="Tahoma"/>
              </a:rPr>
              <a:t>Example:  </a:t>
            </a:r>
            <a:r>
              <a:rPr lang="en-US" sz="1200" spc="-119" dirty="0">
                <a:solidFill>
                  <a:prstClr val="black"/>
                </a:solidFill>
                <a:latin typeface="Tahoma"/>
                <a:cs typeface="Tahoma"/>
              </a:rPr>
              <a:t>household</a:t>
            </a:r>
            <a:r>
              <a:rPr lang="en-US" sz="1200" spc="-129" dirty="0">
                <a:solidFill>
                  <a:prstClr val="black"/>
                </a:solidFill>
                <a:latin typeface="Tahoma"/>
                <a:cs typeface="Tahoma"/>
              </a:rPr>
              <a:t> </a:t>
            </a:r>
            <a:r>
              <a:rPr lang="en-US" sz="1200" spc="-89" dirty="0">
                <a:solidFill>
                  <a:prstClr val="black"/>
                </a:solidFill>
                <a:latin typeface="Tahoma"/>
                <a:cs typeface="Tahoma"/>
              </a:rPr>
              <a:t>income/consumption</a:t>
            </a:r>
            <a:endParaRPr lang="en-US" sz="1200" dirty="0">
              <a:solidFill>
                <a:prstClr val="black"/>
              </a:solidFill>
              <a:latin typeface="Tahoma"/>
              <a:cs typeface="Tahoma"/>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28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see the math here at least once. Let’s walk through 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66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429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please include your outputs directly in the submission.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8869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885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7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868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83948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Paper link: https://www.researchgate.net/profile/Mohammad-S-Jalali/publication/341165460_The_Modest_Impact_of_Weather_and_Air_Pollution_on_COVID-19_Transmission/links/5ec9dbd1458515626cc6c4eb/The-Modest-Impact-of-Weather-and-Air-Pollution-on-COVID-19-Transmission.pdf</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4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useful? What do we do with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64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https://github.com/cxli233/FriendsDontLetFriends. Another source: https://vciba.springeropen.com/articles/10.1186/s42492-021-00092-y.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15963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the data! Then you can fit this according to many distributions – they use a lognormal with parameters s 1.47 and 0.52 (resulting in 5 (2.8) days) for onset to detection delay.</a:t>
            </a:r>
          </a:p>
          <a:p>
            <a:r>
              <a:rPr lang="en-US" dirty="0"/>
              <a:t>Code available here: https://github.com/marichig/weather-conditions-COVID19/</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50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 the histogram is approximately normal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74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04707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dictates how we measure uncertainty!</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350633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394483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631347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4177196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an estimator of the population mean. Is the sample mean a good choice? Why or why not? What are we looking for?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19281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a:t>
            </a:r>
            <a:r>
              <a:rPr lang="en-US"/>
              <a:t>super important.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182140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9478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https://vciba.springeropen.com/articles/10.1186/s42492-021-00092-y. What’s happening? </a:t>
            </a:r>
            <a:r>
              <a:rPr lang="en-US" b="1" i="0">
                <a:solidFill>
                  <a:srgbClr val="333333"/>
                </a:solidFill>
                <a:effectLst/>
                <a:latin typeface="Georgia" panose="02040502050405020303" pitchFamily="18" charset="0"/>
              </a:rPr>
              <a:t>a</a:t>
            </a:r>
            <a:r>
              <a:rPr lang="en-US" b="0" i="0">
                <a:solidFill>
                  <a:srgbClr val="333333"/>
                </a:solidFill>
                <a:effectLst/>
                <a:latin typeface="Georgia" panose="02040502050405020303" pitchFamily="18" charset="0"/>
              </a:rPr>
              <a:t> using wrong scale [</a:t>
            </a:r>
            <a:r>
              <a:rPr lang="en-US" b="0" i="0">
                <a:solidFill>
                  <a:srgbClr val="004B83"/>
                </a:solidFill>
                <a:effectLst/>
                <a:latin typeface="Georgia" panose="02040502050405020303" pitchFamily="18" charset="0"/>
                <a:hlinkClick r:id="rId3" tooltip="Meyer D (2011) [WCYDWT] obama botches SOTU infographic, stock market reels. &#10;                  https://blog.mrmeyer.com/2011/wcydwt-obama-botches-sotu-infographic-stock-market-reels&#10;                  &#10;                . Accessed 22 July 2021"/>
              </a:rPr>
              <a:t>43</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b</a:t>
            </a:r>
            <a:r>
              <a:rPr lang="en-US" b="0" i="0">
                <a:solidFill>
                  <a:srgbClr val="333333"/>
                </a:solidFill>
                <a:effectLst/>
                <a:latin typeface="Georgia" panose="02040502050405020303" pitchFamily="18" charset="0"/>
              </a:rPr>
              <a:t> size is inverted [</a:t>
            </a:r>
            <a:r>
              <a:rPr lang="en-US" b="0" i="0">
                <a:solidFill>
                  <a:srgbClr val="004B83"/>
                </a:solidFill>
                <a:effectLst/>
                <a:latin typeface="Georgia" panose="02040502050405020303" pitchFamily="18" charset="0"/>
                <a:hlinkClick r:id="rId4" tooltip="Data toViz (2019) Calculation errors. &#10;                  https://www.data-to-viz.com/caveat/calculation_error.html&#10;                  &#10;                . Accessed 22 July 2021."/>
              </a:rPr>
              <a:t>40</a:t>
            </a:r>
            <a:r>
              <a:rPr lang="en-US" b="0" i="0">
                <a:solidFill>
                  <a:srgbClr val="333333"/>
                </a:solidFill>
                <a:effectLst/>
                <a:latin typeface="Georgia" panose="02040502050405020303" pitchFamily="18" charset="0"/>
              </a:rPr>
              <a:t>], </a:t>
            </a:r>
            <a:r>
              <a:rPr lang="en-US" b="1" i="0">
                <a:solidFill>
                  <a:srgbClr val="333333"/>
                </a:solidFill>
                <a:effectLst/>
                <a:latin typeface="Georgia" panose="02040502050405020303" pitchFamily="18" charset="0"/>
              </a:rPr>
              <a:t>c</a:t>
            </a:r>
            <a:r>
              <a:rPr lang="en-US" b="0" i="0">
                <a:solidFill>
                  <a:srgbClr val="333333"/>
                </a:solidFill>
                <a:effectLst/>
                <a:latin typeface="Georgia" panose="02040502050405020303" pitchFamily="18" charset="0"/>
              </a:rPr>
              <a:t> all sizes are equal [</a:t>
            </a:r>
            <a:r>
              <a:rPr lang="en-US" b="0" i="0">
                <a:solidFill>
                  <a:srgbClr val="004B83"/>
                </a:solidFill>
                <a:effectLst/>
                <a:latin typeface="Georgia" panose="02040502050405020303" pitchFamily="18" charset="0"/>
                <a:hlinkClick r:id="rId5" tooltip="Hickey W (2013) The 27 worst charts of all time. &#10;                  https://www.businessinsider.com/the-27-worst-charts-of-all-time-2013-6&#10;                  &#10;                . Accessed 22 July 2021"/>
              </a:rPr>
              <a:t>44</a:t>
            </a:r>
            <a:r>
              <a:rPr lang="en-US" b="0" i="0">
                <a:solidFill>
                  <a:srgbClr val="333333"/>
                </a:solidFill>
                <a:effectLst/>
                <a:latin typeface="Georgia" panose="02040502050405020303" pitchFamily="18" charset="0"/>
              </a:rPr>
              <a:t>] and </a:t>
            </a:r>
            <a:r>
              <a:rPr lang="en-US" b="1" i="0">
                <a:solidFill>
                  <a:srgbClr val="333333"/>
                </a:solidFill>
                <a:effectLst/>
                <a:latin typeface="Georgia" panose="02040502050405020303" pitchFamily="18" charset="0"/>
              </a:rPr>
              <a:t>d</a:t>
            </a:r>
            <a:r>
              <a:rPr lang="en-US" b="0" i="0">
                <a:solidFill>
                  <a:srgbClr val="333333"/>
                </a:solidFill>
                <a:effectLst/>
                <a:latin typeface="Georgia" panose="02040502050405020303" pitchFamily="18" charset="0"/>
              </a:rPr>
              <a:t> size with no meaning [</a:t>
            </a:r>
            <a:r>
              <a:rPr lang="en-US" b="0" i="0">
                <a:solidFill>
                  <a:srgbClr val="004B83"/>
                </a:solidFill>
                <a:effectLst/>
                <a:latin typeface="Georgia" panose="02040502050405020303" pitchFamily="18" charset="0"/>
                <a:hlinkClick r:id="rId6" tooltip="Visualizations W (2016) How concerned are you about the Zika virus? &#10;                  https://viz.wtf/&#10;                  &#10;                . Accessed 22 July 2021"/>
              </a:rPr>
              <a:t>45</a:t>
            </a:r>
            <a:r>
              <a:rPr lang="en-US" b="0" i="0">
                <a:solidFill>
                  <a:srgbClr val="333333"/>
                </a:solidFill>
                <a:effectLst/>
                <a:latin typeface="Georgia" panose="02040502050405020303" pitchFamily="18" charset="0"/>
              </a:rPr>
              <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66826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https://www.ncbi.nlm.nih.gov/pmc/articles/PMC9898800/pdf/cureus-0015-00000033374.pdf</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987116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used much, not that different from an SRS with some weak assumptions.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54807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we do this? To be nationally representative, for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73752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group that looks like the disease pool for a drug, then SRS within them. Standard errors can deal with all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645212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190541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convenience sample (claims data – okay with big enough N); voluntary response sample (okay in what condition?); purposive sample (qualitative research study); snowball sample (think pyramid scheme/MLM)</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209827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look different? How do we measure? **What are we particularly worried about here?**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120169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0737316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sigma is a nuisance parameter (it’s a pop parameter we will never know) so we use a “plug in” based on estimated sigma.</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48801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CLT, we say something about the distribution of our sample. Note: here for simplicity we assume that we know mu and sigma (population values) but obviously we don’t in reality.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426030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https://agsjournals.onlinelibrary.wiley.com/doi/pdfdirect/10.1111/jgs.17726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30383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SE as the standard deviation for the distribution of the sample means. We get the closed form here when we are willing to make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557995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567783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326084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57640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https://irene.vrbik.ok.ubc.ca/labs/confidence-intervals.html. This is the key idea of confidence intervals: means differ in each sample, but we bound them widely enough that in an infinite number of samples, 99% of the CIs capture the true effect (note these are 99% CIs). (Not that the probability of the true effect in any given CI is 99%).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14939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769008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a case study: polling people about political opinion. What would violate each of these?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278904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410025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19079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43630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https://public.tableau.com/app/profile/jawad.chishtie/viz/InteractiveVisualizationApplicationsinPopulationHealthandHealthServicesResearch-Jan2005toMarch2019/DataSource</a:t>
            </a:r>
          </a:p>
          <a:p>
            <a:pPr marL="171450" indent="-171450">
              <a:buFont typeface="Arial" panose="020B0604020202020204" pitchFamily="34" charset="0"/>
              <a:buChar char="•"/>
            </a:pPr>
            <a:r>
              <a:rPr lang="en-US" dirty="0"/>
              <a:t>Shiny publication: https://journals.plos.org/plosone/article?id=10.1371/journal.pone.0266154</a:t>
            </a:r>
          </a:p>
          <a:p>
            <a:pPr marL="171450" indent="-171450">
              <a:buFont typeface="Arial" panose="020B0604020202020204" pitchFamily="34" charset="0"/>
              <a:buChar char="•"/>
            </a:pPr>
            <a:r>
              <a:rPr lang="en-US" dirty="0"/>
              <a:t>Shiny application: https://kelsey209.shinyapps.io/hsrdefbuilder/</a:t>
            </a:r>
          </a:p>
          <a:p>
            <a:pPr marL="171450" indent="-171450">
              <a:buFont typeface="Arial" panose="020B0604020202020204" pitchFamily="34" charset="0"/>
              <a:buChar char="•"/>
            </a:pPr>
            <a:r>
              <a:rPr lang="en-US" dirty="0"/>
              <a:t>Shiny code: https://github.com/kelsey209/hsrdefbuilder</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505202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Multipliers depend on the sampling distribution of the underlying variable – e.g., for a standard normal, the multiplier values are 1.96 for 95% and 2.576 for 99%.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182139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0391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 write this in the final form. How do we interpret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279261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intervals that include/don’t include zero are particularly meaningful (we’ll return to this for hypothesis testing)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789170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063160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590777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1296728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42259325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math-inclined, derivation is here: https://www.google.com/url?sa=i&amp;url=https%3A%2F%2Fmath.stackexchange.com%2Fquestions%2F2477817%2Fcalculating-the-second-moment-of-a-binomial-random-variable&amp;psig=AOvVaw1u4LWLEFwcxjIRbYOrbD6n&amp;ust=1697145876848000&amp;source=images&amp;cd=vfe&amp;opi=89978449&amp;ved=0CAUQjB1qFwoTCNjr05737oEDFQAAAAAdAAAAABAE.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1300124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as pi(e)!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63523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292001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t>
            </a:r>
            <a:r>
              <a:rPr lang="en-US"/>
              <a:t>+ Count Data</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4620214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curves tell us something about the expected duration of an event (conditional or unconditional). Frequently, this data is </a:t>
            </a:r>
            <a:r>
              <a:rPr lang="en-US" b="1" dirty="0"/>
              <a:t>censored </a:t>
            </a:r>
            <a:r>
              <a:rPr lang="en-US" b="0" dirty="0"/>
              <a:t>in the sense that we don’t follow patients forever. We’ll talk about this more after the midterm.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7360826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only care about the Kaplan-Meier method. For information on (4) see https://dominicmagirr.github.io/post/2022-01-18-be-careful-with-standard-errors-in-survival-survfit/.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695732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(1) general overview of estimates, (2) CIs, (3) median survival, and (4) differences between groups (are they significant?)</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3167386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these with the Poisson distribution. Note that the Poisson starts to approximate normal distributions as its key parameter increases, so we are usually interested in the settings with low-counts (when we can’t approximate this problem away). What kind of events are those? </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5643470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0630727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book tends to make the assumptions seem more strenuous than they are generally. This distribution is handy because the whole distribution is characterized by a single parameter (lambda), making its SE easy to compute! And as the book mentions, SE can be handily approximated by the sqrt(count) (which is the estimator for the mean) .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4256129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distributions for us to learn! But not too hard to extend in R (moral of the story: know what you’re doing in R “under the hood”. Preferably, do your own math/estimator coding).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6966848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31045075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313486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48568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become incredibly important in the next lecture!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37736143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2255489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70345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435172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206874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1/31/2024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12" y="224815"/>
            <a:ext cx="12181771" cy="31547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7662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335476"/>
          </a:xfrm>
        </p:spPr>
        <p:txBody>
          <a:bodyPr lIns="0" tIns="0" rIns="0" bIns="0"/>
          <a:lstStyle>
            <a:lvl1pPr>
              <a:defRPr sz="218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6" name="Holder 6"/>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192788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sz="half" idx="2"/>
          </p:nvPr>
        </p:nvSpPr>
        <p:spPr>
          <a:xfrm>
            <a:off x="609601" y="1577340"/>
            <a:ext cx="530351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19"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7" name="Holder 7"/>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289730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86962" cy="6849190"/>
          </a:xfrm>
          <a:custGeom>
            <a:avLst/>
            <a:gdLst/>
            <a:ahLst/>
            <a:cxnLst/>
            <a:rect l="l" t="t" r="r" b="b"/>
            <a:pathLst>
              <a:path w="4608195" h="3456304">
                <a:moveTo>
                  <a:pt x="0" y="3456000"/>
                </a:moveTo>
                <a:lnTo>
                  <a:pt x="4608004" y="3456000"/>
                </a:lnTo>
                <a:lnTo>
                  <a:pt x="4608004" y="0"/>
                </a:lnTo>
                <a:lnTo>
                  <a:pt x="0" y="0"/>
                </a:lnTo>
                <a:lnTo>
                  <a:pt x="0" y="3456000"/>
                </a:lnTo>
                <a:close/>
              </a:path>
            </a:pathLst>
          </a:custGeom>
          <a:solidFill>
            <a:srgbClr val="F7D060"/>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625108"/>
          </a:xfrm>
        </p:spPr>
        <p:txBody>
          <a:bodyPr lIns="0" tIns="0" rIns="0" bIns="0"/>
          <a:lstStyle>
            <a:lvl1pPr>
              <a:defRPr sz="4062" b="1" i="0">
                <a:solidFill>
                  <a:srgbClr val="50525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5" name="Holder 5"/>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788897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4" name="Holder 4"/>
          <p:cNvSpPr>
            <a:spLocks noGrp="1"/>
          </p:cNvSpPr>
          <p:nvPr>
            <p:ph type="sldNum" sz="quarter" idx="7"/>
          </p:nvPr>
        </p:nvSpPr>
        <p:spPr/>
        <p:txBody>
          <a:bodyPr lIns="0" tIns="0" rIns="0" bIns="0"/>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39920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1/31/2024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4815"/>
            <a:ext cx="2095815" cy="571290"/>
          </a:xfrm>
          <a:custGeom>
            <a:avLst/>
            <a:gdLst/>
            <a:ahLst/>
            <a:cxnLst/>
            <a:rect l="l" t="t" r="r" b="b"/>
            <a:pathLst>
              <a:path w="792480" h="288290">
                <a:moveTo>
                  <a:pt x="0" y="288004"/>
                </a:moveTo>
                <a:lnTo>
                  <a:pt x="0" y="0"/>
                </a:lnTo>
                <a:lnTo>
                  <a:pt x="792008" y="0"/>
                </a:lnTo>
                <a:lnTo>
                  <a:pt x="792008" y="288004"/>
                </a:lnTo>
                <a:lnTo>
                  <a:pt x="0" y="288004"/>
                </a:lnTo>
                <a:close/>
              </a:path>
            </a:pathLst>
          </a:custGeom>
          <a:solidFill>
            <a:srgbClr val="1FA49A"/>
          </a:solidFill>
        </p:spPr>
        <p:txBody>
          <a:bodyPr wrap="square" lIns="0" tIns="0" rIns="0" bIns="0" rtlCol="0"/>
          <a:lstStyle/>
          <a:p>
            <a:endParaRPr sz="3567"/>
          </a:p>
        </p:txBody>
      </p:sp>
      <p:sp>
        <p:nvSpPr>
          <p:cNvPr id="2" name="Holder 2"/>
          <p:cNvSpPr>
            <a:spLocks noGrp="1"/>
          </p:cNvSpPr>
          <p:nvPr>
            <p:ph type="title"/>
          </p:nvPr>
        </p:nvSpPr>
        <p:spPr>
          <a:xfrm>
            <a:off x="3613162" y="3032606"/>
            <a:ext cx="4965670" cy="315471"/>
          </a:xfrm>
          <a:prstGeom prst="rect">
            <a:avLst/>
          </a:prstGeom>
        </p:spPr>
        <p:txBody>
          <a:bodyPr wrap="square" lIns="0" tIns="0" rIns="0" bIns="0">
            <a:spAutoFit/>
          </a:bodyPr>
          <a:lstStyle>
            <a:lvl1pPr>
              <a:defRPr sz="2050" b="1" i="0">
                <a:solidFill>
                  <a:srgbClr val="505252"/>
                </a:solidFill>
                <a:latin typeface="Calibri"/>
                <a:cs typeface="Calibri"/>
              </a:defRPr>
            </a:lvl1pPr>
          </a:lstStyle>
          <a:p>
            <a:endParaRPr/>
          </a:p>
        </p:txBody>
      </p:sp>
      <p:sp>
        <p:nvSpPr>
          <p:cNvPr id="3" name="Holder 3"/>
          <p:cNvSpPr>
            <a:spLocks noGrp="1"/>
          </p:cNvSpPr>
          <p:nvPr>
            <p:ph type="body" idx="1"/>
          </p:nvPr>
        </p:nvSpPr>
        <p:spPr>
          <a:xfrm>
            <a:off x="918463" y="2256717"/>
            <a:ext cx="1034976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8924" y="6544424"/>
            <a:ext cx="2124364"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pPr>
            <a:r>
              <a:rPr lang="en-US" spc="-20"/>
              <a:t>EC </a:t>
            </a:r>
            <a:r>
              <a:rPr lang="en-US" spc="-10"/>
              <a:t>303: </a:t>
            </a:r>
            <a:r>
              <a:rPr lang="en-US"/>
              <a:t>Chapter</a:t>
            </a:r>
            <a:r>
              <a:rPr lang="en-US" spc="89"/>
              <a:t> </a:t>
            </a:r>
            <a:r>
              <a:rPr lang="en-US" spc="-10"/>
              <a:t>4</a:t>
            </a:r>
            <a:endParaRPr lang="en-US" spc="-10" dirty="0"/>
          </a:p>
        </p:txBody>
      </p:sp>
      <p:sp>
        <p:nvSpPr>
          <p:cNvPr id="5" name="Holder 5"/>
          <p:cNvSpPr>
            <a:spLocks noGrp="1"/>
          </p:cNvSpPr>
          <p:nvPr>
            <p:ph type="dt" sz="half" idx="6"/>
          </p:nvPr>
        </p:nvSpPr>
        <p:spPr>
          <a:xfrm>
            <a:off x="609601"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1/31/2024</a:t>
            </a:fld>
            <a:endParaRPr lang="en-US"/>
          </a:p>
        </p:txBody>
      </p:sp>
      <p:sp>
        <p:nvSpPr>
          <p:cNvPr id="6" name="Holder 6"/>
          <p:cNvSpPr>
            <a:spLocks noGrp="1"/>
          </p:cNvSpPr>
          <p:nvPr>
            <p:ph type="sldNum" sz="quarter" idx="7"/>
          </p:nvPr>
        </p:nvSpPr>
        <p:spPr>
          <a:xfrm>
            <a:off x="7518270" y="6544423"/>
            <a:ext cx="4532533" cy="213456"/>
          </a:xfrm>
          <a:prstGeom prst="rect">
            <a:avLst/>
          </a:prstGeom>
        </p:spPr>
        <p:txBody>
          <a:bodyPr wrap="square" lIns="0" tIns="0" rIns="0" bIns="0">
            <a:spAutoFit/>
          </a:bodyPr>
          <a:lstStyle>
            <a:lvl1pPr>
              <a:defRPr sz="1387" b="0" i="0">
                <a:solidFill>
                  <a:srgbClr val="505252"/>
                </a:solidFill>
                <a:latin typeface="Arial"/>
                <a:cs typeface="Arial"/>
              </a:defRPr>
            </a:lvl1pPr>
          </a:lstStyle>
          <a:p>
            <a:pPr marL="25168">
              <a:spcBef>
                <a:spcPts val="79"/>
              </a:spcBef>
              <a:tabLst>
                <a:tab pos="3124556" algn="l"/>
              </a:tabLst>
            </a:pPr>
            <a:r>
              <a:rPr lang="en-US" spc="10"/>
              <a:t>Alex  </a:t>
            </a:r>
            <a:r>
              <a:rPr lang="en-US"/>
              <a:t>Hoagland</a:t>
            </a:r>
            <a:r>
              <a:rPr lang="en-US" spc="-129"/>
              <a:t> </a:t>
            </a:r>
            <a:r>
              <a:rPr lang="en-US" spc="30"/>
              <a:t>(Boston</a:t>
            </a:r>
            <a:r>
              <a:rPr lang="en-US" spc="139"/>
              <a:t> </a:t>
            </a:r>
            <a:r>
              <a:rPr lang="en-US" spc="20"/>
              <a:t>University)	</a:t>
            </a:r>
            <a:fld id="{81D60167-4931-47E6-BA6A-407CBD079E47}" type="slidenum">
              <a:rPr spc="-10" smtClean="0"/>
              <a:pPr marL="25168">
                <a:spcBef>
                  <a:spcPts val="79"/>
                </a:spcBef>
                <a:tabLst>
                  <a:tab pos="3124556" algn="l"/>
                </a:tabLst>
              </a:pPr>
              <a:t>‹#›</a:t>
            </a:fld>
            <a:endParaRPr spc="-10" dirty="0"/>
          </a:p>
        </p:txBody>
      </p:sp>
    </p:spTree>
    <p:extLst>
      <p:ext uri="{BB962C8B-B14F-4D97-AF65-F5344CB8AC3E}">
        <p14:creationId xmlns:p14="http://schemas.microsoft.com/office/powerpoint/2010/main" val="31299044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bodyStyle>
    <p:otherStyle>
      <a:lvl1pPr marL="0">
        <a:defRPr>
          <a:latin typeface="+mn-lt"/>
          <a:ea typeface="+mn-ea"/>
          <a:cs typeface="+mn-cs"/>
        </a:defRPr>
      </a:lvl1pPr>
      <a:lvl2pPr marL="906033">
        <a:defRPr>
          <a:latin typeface="+mn-lt"/>
          <a:ea typeface="+mn-ea"/>
          <a:cs typeface="+mn-cs"/>
        </a:defRPr>
      </a:lvl2pPr>
      <a:lvl3pPr marL="1812066">
        <a:defRPr>
          <a:latin typeface="+mn-lt"/>
          <a:ea typeface="+mn-ea"/>
          <a:cs typeface="+mn-cs"/>
        </a:defRPr>
      </a:lvl3pPr>
      <a:lvl4pPr marL="2718100">
        <a:defRPr>
          <a:latin typeface="+mn-lt"/>
          <a:ea typeface="+mn-ea"/>
          <a:cs typeface="+mn-cs"/>
        </a:defRPr>
      </a:lvl4pPr>
      <a:lvl5pPr marL="3624133">
        <a:defRPr>
          <a:latin typeface="+mn-lt"/>
          <a:ea typeface="+mn-ea"/>
          <a:cs typeface="+mn-cs"/>
        </a:defRPr>
      </a:lvl5pPr>
      <a:lvl6pPr marL="4530166">
        <a:defRPr>
          <a:latin typeface="+mn-lt"/>
          <a:ea typeface="+mn-ea"/>
          <a:cs typeface="+mn-cs"/>
        </a:defRPr>
      </a:lvl6pPr>
      <a:lvl7pPr marL="5436199">
        <a:defRPr>
          <a:latin typeface="+mn-lt"/>
          <a:ea typeface="+mn-ea"/>
          <a:cs typeface="+mn-cs"/>
        </a:defRPr>
      </a:lvl7pPr>
      <a:lvl8pPr marL="6342233">
        <a:defRPr>
          <a:latin typeface="+mn-lt"/>
          <a:ea typeface="+mn-ea"/>
          <a:cs typeface="+mn-cs"/>
        </a:defRPr>
      </a:lvl8pPr>
      <a:lvl9pPr marL="724826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eing-theory.brown.edu/probability-distributions/index.html#section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Kq7e6cj2nDw"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geogebra.org/m/nrgtzj5a"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customXml" Target="../ink/ink1.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twitter.com/EpiEllie/status/1160395672706789376" TargetMode="External"/><Relationship Id="rId5" Type="http://schemas.openxmlformats.org/officeDocument/2006/relationships/image" Target="../media/image47.png"/><Relationship Id="rId4"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3.gi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sthda.com/english/wiki/survival-analysis-basics"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0.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70.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Intermediate Statistics</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3-4: Measuring Uncertainty &amp; Confidence Intervals</a:t>
            </a:r>
          </a:p>
          <a:p>
            <a:r>
              <a:rPr lang="en-US" sz="2400" dirty="0"/>
              <a:t>January 24 – January 31, 2024</a:t>
            </a:r>
          </a:p>
          <a:p>
            <a:endParaRPr lang="en-US" sz="2400" dirty="0"/>
          </a:p>
          <a:p>
            <a:r>
              <a:rPr lang="en-US" sz="2400" dirty="0"/>
              <a:t>HAD5772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a:p>
                <a:pPr marL="274320" lvl="1" indent="0">
                  <a:buNone/>
                </a:pPr>
                <a:r>
                  <a:rPr lang="en-US" sz="2400" b="1" dirty="0">
                    <a:cs typeface="Times New Roman" panose="02020603050405020304" pitchFamily="18" charset="0"/>
                  </a:rPr>
                  <a:t>If we do, we get important things: </a:t>
                </a:r>
              </a:p>
              <a:p>
                <a:pPr lvl="1"/>
                <a:r>
                  <a:rPr lang="en-US" sz="2400" dirty="0">
                    <a:cs typeface="Times New Roman" panose="02020603050405020304" pitchFamily="18" charset="0"/>
                  </a:rPr>
                  <a:t>Law of Large Numbers: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𝑁</m:t>
                      </m:r>
                      <m:r>
                        <a:rPr lang="en-US" sz="2400" b="0" i="1" smtClean="0">
                          <a:latin typeface="Cambria Math" panose="02040503050406030204" pitchFamily="18" charset="0"/>
                          <a:cs typeface="Times New Roman" panose="02020603050405020304" pitchFamily="18" charset="0"/>
                        </a:rPr>
                        <m:t>→∞⇒</m:t>
                      </m:r>
                      <m:bar>
                        <m:barPr>
                          <m:pos m:val="top"/>
                          <m:ctrlPr>
                            <a:rPr lang="en-US" sz="2400" b="0" i="1" smtClean="0">
                              <a:latin typeface="Cambria Math" panose="02040503050406030204" pitchFamily="18" charset="0"/>
                              <a:cs typeface="Times New Roman" panose="02020603050405020304" pitchFamily="18" charset="0"/>
                            </a:rPr>
                          </m:ctrlPr>
                        </m:barPr>
                        <m:e>
                          <m:r>
                            <a:rPr lang="en-US" sz="2400" b="0" i="1" smtClean="0">
                              <a:latin typeface="Cambria Math" panose="02040503050406030204" pitchFamily="18" charset="0"/>
                              <a:cs typeface="Times New Roman" panose="02020603050405020304" pitchFamily="18" charset="0"/>
                            </a:rPr>
                            <m:t>𝑥</m:t>
                          </m:r>
                        </m:e>
                      </m:ba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𝜇</m:t>
                      </m:r>
                    </m:oMath>
                  </m:oMathPara>
                </a14:m>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sampling method dictates the </a:t>
                </a:r>
                <a:r>
                  <a:rPr lang="en-US" sz="2400" b="1" dirty="0">
                    <a:cs typeface="Times New Roman" panose="02020603050405020304" pitchFamily="18" charset="0"/>
                  </a:rPr>
                  <a:t>external validity </a:t>
                </a:r>
                <a:r>
                  <a:rPr lang="en-US" sz="2400" dirty="0">
                    <a:cs typeface="Times New Roman" panose="02020603050405020304" pitchFamily="18" charset="0"/>
                  </a:rPr>
                  <a:t>of our results</a:t>
                </a:r>
              </a:p>
            </p:txBody>
          </p:sp>
        </mc:Choice>
        <mc:Fallback xmlns="">
          <p:sp>
            <p:nvSpPr>
              <p:cNvPr id="7" name="Content Placeholder 2">
                <a:extLst>
                  <a:ext uri="{FF2B5EF4-FFF2-40B4-BE49-F238E27FC236}">
                    <a16:creationId xmlns:a16="http://schemas.microsoft.com/office/drawing/2014/main" id="{706885F1-7F9F-94DC-4F59-AF2154DE42C3}"/>
                  </a:ext>
                </a:extLst>
              </p:cNvPr>
              <p:cNvSpPr txBox="1">
                <a:spLocks noRot="1" noChangeAspect="1" noMove="1" noResize="1" noEditPoints="1" noAdjustHandles="1" noChangeArrowheads="1" noChangeShapeType="1" noTextEdit="1"/>
              </p:cNvSpPr>
              <p:nvPr/>
            </p:nvSpPr>
            <p:spPr>
              <a:xfrm>
                <a:off x="6096000" y="1066801"/>
                <a:ext cx="5029200" cy="5141388"/>
              </a:xfrm>
              <a:prstGeom prst="rect">
                <a:avLst/>
              </a:prstGeom>
              <a:blipFill>
                <a:blip r:embed="rId4"/>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95656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Sampling Distributions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480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Sample?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5B7100-8519-C212-6DD7-2371F3C5DA4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B38F7F3-6C7B-551A-D993-4186B73C92A7}"/>
              </a:ext>
            </a:extLst>
          </p:cNvPr>
          <p:cNvPicPr>
            <a:picLocks noChangeAspect="1"/>
          </p:cNvPicPr>
          <p:nvPr/>
        </p:nvPicPr>
        <p:blipFill>
          <a:blip r:embed="rId3"/>
          <a:stretch>
            <a:fillRect/>
          </a:stretch>
        </p:blipFill>
        <p:spPr>
          <a:xfrm>
            <a:off x="634678" y="962231"/>
            <a:ext cx="8280722" cy="5732807"/>
          </a:xfrm>
          <a:prstGeom prst="rect">
            <a:avLst/>
          </a:prstGeom>
        </p:spPr>
      </p:pic>
    </p:spTree>
    <p:extLst>
      <p:ext uri="{BB962C8B-B14F-4D97-AF65-F5344CB8AC3E}">
        <p14:creationId xmlns:p14="http://schemas.microsoft.com/office/powerpoint/2010/main" val="188131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dirty="0"/>
              <a:t>Poisson (how often do heads occur?)</a:t>
            </a:r>
          </a:p>
          <a:p>
            <a:pPr marL="0" indent="0">
              <a:buNone/>
            </a:pPr>
            <a:r>
              <a:rPr lang="en-US" sz="2400" b="1" dirty="0"/>
              <a:t>Continuous</a:t>
            </a:r>
          </a:p>
        </p:txBody>
      </p:sp>
    </p:spTree>
    <p:extLst>
      <p:ext uri="{BB962C8B-B14F-4D97-AF65-F5344CB8AC3E}">
        <p14:creationId xmlns:p14="http://schemas.microsoft.com/office/powerpoint/2010/main" val="148730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fontScale="92500" lnSpcReduction="20000"/>
              </a:bodyPr>
              <a:lstStyle/>
              <a:p>
                <a:pPr marL="0" indent="0">
                  <a:buNone/>
                </a:pPr>
                <a:r>
                  <a:rPr lang="en-US" sz="2400" b="1" dirty="0"/>
                  <a:t>Discrete</a:t>
                </a:r>
              </a:p>
              <a:p>
                <a:r>
                  <a:rPr lang="en-US" sz="2400" dirty="0"/>
                  <a:t>Bernoulli (coin flip) </a:t>
                </a:r>
              </a:p>
              <a:p>
                <a:r>
                  <a:rPr lang="en-US" sz="2400" dirty="0"/>
                  <a:t>Geometric (how many coin flips until heads?)</a:t>
                </a:r>
              </a:p>
              <a:p>
                <a:r>
                  <a:rPr lang="en-US" sz="2400" dirty="0"/>
                  <a:t>Binomial (how many heads do I have?)</a:t>
                </a:r>
              </a:p>
              <a:p>
                <a:r>
                  <a:rPr lang="en-US" sz="2400" b="1" dirty="0">
                    <a:solidFill>
                      <a:schemeClr val="accent5">
                        <a:lumMod val="75000"/>
                      </a:schemeClr>
                    </a:solidFill>
                  </a:rPr>
                  <a:t>Poisson</a:t>
                </a:r>
                <a:r>
                  <a:rPr lang="en-US" sz="2400" dirty="0"/>
                  <a:t> (how often do heads occur?)</a:t>
                </a:r>
              </a:p>
              <a:p>
                <a:pPr marL="0" indent="0">
                  <a:buNone/>
                </a:pPr>
                <a:r>
                  <a:rPr lang="en-US" sz="2400" b="1" dirty="0"/>
                  <a:t>Continuous</a:t>
                </a:r>
              </a:p>
              <a:p>
                <a:r>
                  <a:rPr lang="en-US" sz="2400" dirty="0"/>
                  <a:t>Uniform</a:t>
                </a:r>
              </a:p>
              <a:p>
                <a:r>
                  <a:rPr lang="en-US" sz="2400" dirty="0"/>
                  <a:t>Exponential</a:t>
                </a:r>
              </a:p>
              <a:p>
                <a:r>
                  <a:rPr lang="en-US" sz="2400" b="1" dirty="0">
                    <a:solidFill>
                      <a:schemeClr val="accent5">
                        <a:lumMod val="75000"/>
                      </a:schemeClr>
                    </a:solidFill>
                  </a:rPr>
                  <a:t>Normal</a:t>
                </a:r>
              </a:p>
              <a:p>
                <a:r>
                  <a:rPr lang="en-US" sz="2400" b="1" dirty="0">
                    <a:solidFill>
                      <a:schemeClr val="accent5">
                        <a:lumMod val="75000"/>
                      </a:schemeClr>
                    </a:solidFill>
                  </a:rPr>
                  <a:t>Lognormal</a:t>
                </a:r>
              </a:p>
              <a:p>
                <a:r>
                  <a:rPr lang="en-US" sz="2400" dirty="0"/>
                  <a:t>Others (</a:t>
                </a:r>
                <a:r>
                  <a:rPr lang="en-US" sz="2400" i="1" dirty="0"/>
                  <a:t>F, 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𝜒</m:t>
                        </m:r>
                      </m:e>
                      <m:sup>
                        <m:r>
                          <a:rPr lang="en-US" sz="2400" b="0" i="1" smtClean="0">
                            <a:latin typeface="Cambria Math" panose="02040503050406030204" pitchFamily="18" charset="0"/>
                          </a:rPr>
                          <m:t>2</m:t>
                        </m:r>
                      </m:sup>
                    </m:sSup>
                  </m:oMath>
                </a14:m>
                <a:r>
                  <a:rPr lang="en-US" sz="2400" dirty="0"/>
                  <a:t>, </a:t>
                </a:r>
                <a:r>
                  <a:rPr lang="en-US" sz="2400" dirty="0" err="1"/>
                  <a:t>etc</a:t>
                </a:r>
                <a:r>
                  <a:rPr lang="en-US" sz="2400" dirty="0"/>
                  <a:t>)</a:t>
                </a:r>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23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3150E84-53E5-5937-303B-ED8D31915B9D}"/>
              </a:ext>
            </a:extLst>
          </p:cNvPr>
          <p:cNvSpPr txBox="1"/>
          <p:nvPr/>
        </p:nvSpPr>
        <p:spPr>
          <a:xfrm>
            <a:off x="3810000" y="5308011"/>
            <a:ext cx="3048000" cy="553998"/>
          </a:xfrm>
          <a:prstGeom prst="rect">
            <a:avLst/>
          </a:prstGeom>
          <a:solidFill>
            <a:schemeClr val="tx2">
              <a:lumMod val="40000"/>
              <a:lumOff val="60000"/>
            </a:schemeClr>
          </a:solidFill>
          <a:ln>
            <a:solidFill>
              <a:schemeClr val="tx2">
                <a:lumMod val="75000"/>
              </a:schemeClr>
            </a:solidFill>
          </a:ln>
        </p:spPr>
        <p:txBody>
          <a:bodyPr wrap="square" rtlCol="0">
            <a:spAutoFit/>
          </a:bodyPr>
          <a:lstStyle/>
          <a:p>
            <a:r>
              <a:rPr lang="en-US" sz="3000" dirty="0">
                <a:solidFill>
                  <a:schemeClr val="bg1"/>
                </a:solidFill>
                <a:hlinkClick r:id="rId4">
                  <a:extLst>
                    <a:ext uri="{A12FA001-AC4F-418D-AE19-62706E023703}">
                      <ahyp:hlinkClr xmlns:ahyp="http://schemas.microsoft.com/office/drawing/2018/hyperlinkcolor" val="tx"/>
                    </a:ext>
                  </a:extLst>
                </a:hlinkClick>
              </a:rPr>
              <a:t>Seeing Theory</a:t>
            </a:r>
            <a:endParaRPr lang="en-US" sz="3000" dirty="0">
              <a:solidFill>
                <a:schemeClr val="bg1"/>
              </a:solidFill>
            </a:endParaRPr>
          </a:p>
        </p:txBody>
      </p:sp>
    </p:spTree>
    <p:extLst>
      <p:ext uri="{BB962C8B-B14F-4D97-AF65-F5344CB8AC3E}">
        <p14:creationId xmlns:p14="http://schemas.microsoft.com/office/powerpoint/2010/main" val="255046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D1F403E-9F9E-8EB4-8461-C7E3E2A3592B}"/>
              </a:ext>
            </a:extLst>
          </p:cNvPr>
          <p:cNvPicPr>
            <a:picLocks noGrp="1" noChangeAspect="1"/>
          </p:cNvPicPr>
          <p:nvPr>
            <p:ph idx="1"/>
          </p:nvPr>
        </p:nvPicPr>
        <p:blipFill>
          <a:blip r:embed="rId3"/>
          <a:stretch>
            <a:fillRect/>
          </a:stretch>
        </p:blipFill>
        <p:spPr>
          <a:xfrm>
            <a:off x="762000" y="851086"/>
            <a:ext cx="7608264" cy="5778314"/>
          </a:xfrm>
        </p:spPr>
      </p:pic>
    </p:spTree>
    <p:extLst>
      <p:ext uri="{BB962C8B-B14F-4D97-AF65-F5344CB8AC3E}">
        <p14:creationId xmlns:p14="http://schemas.microsoft.com/office/powerpoint/2010/main" val="16857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Common Sampling Distributions: </a:t>
            </a:r>
            <a:r>
              <a:rPr lang="en-US" b="1" dirty="0">
                <a:cs typeface="Times New Roman" panose="02020603050405020304" pitchFamily="18" charset="0"/>
              </a:rPr>
              <a:t>Bernoulli</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3A2CFBE-49D8-8113-D416-3334BD45ED1E}"/>
              </a:ext>
            </a:extLst>
          </p:cNvPr>
          <p:cNvPicPr>
            <a:picLocks noChangeAspect="1"/>
          </p:cNvPicPr>
          <p:nvPr/>
        </p:nvPicPr>
        <p:blipFill>
          <a:blip r:embed="rId3"/>
          <a:stretch>
            <a:fillRect/>
          </a:stretch>
        </p:blipFill>
        <p:spPr>
          <a:xfrm>
            <a:off x="0" y="926543"/>
            <a:ext cx="9525000" cy="5983529"/>
          </a:xfrm>
          <a:prstGeom prst="rect">
            <a:avLst/>
          </a:prstGeom>
        </p:spPr>
      </p:pic>
      <p:pic>
        <p:nvPicPr>
          <p:cNvPr id="8" name="Picture 7" descr="RStudio - RStudio">
            <a:extLst>
              <a:ext uri="{FF2B5EF4-FFF2-40B4-BE49-F238E27FC236}">
                <a16:creationId xmlns:a16="http://schemas.microsoft.com/office/drawing/2014/main" id="{A3801439-2931-63BB-8565-69E5D602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402D37-6BD9-3127-26AD-B11777ADCFF3}"/>
              </a:ext>
            </a:extLst>
          </p:cNvPr>
          <p:cNvPicPr>
            <a:picLocks noChangeAspect="1"/>
          </p:cNvPicPr>
          <p:nvPr/>
        </p:nvPicPr>
        <p:blipFill>
          <a:blip r:embed="rId3"/>
          <a:stretch>
            <a:fillRect/>
          </a:stretch>
        </p:blipFill>
        <p:spPr>
          <a:xfrm>
            <a:off x="0" y="962231"/>
            <a:ext cx="9144000" cy="5959011"/>
          </a:xfrm>
          <a:prstGeom prst="rect">
            <a:avLst/>
          </a:prstGeom>
        </p:spPr>
      </p:pic>
    </p:spTree>
    <p:extLst>
      <p:ext uri="{BB962C8B-B14F-4D97-AF65-F5344CB8AC3E}">
        <p14:creationId xmlns:p14="http://schemas.microsoft.com/office/powerpoint/2010/main" val="168879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000B67-288D-8619-5115-90A2138E5520}"/>
              </a:ext>
            </a:extLst>
          </p:cNvPr>
          <p:cNvPicPr>
            <a:picLocks noChangeAspect="1"/>
          </p:cNvPicPr>
          <p:nvPr/>
        </p:nvPicPr>
        <p:blipFill>
          <a:blip r:embed="rId3"/>
          <a:stretch>
            <a:fillRect/>
          </a:stretch>
        </p:blipFill>
        <p:spPr>
          <a:xfrm>
            <a:off x="28936" y="838200"/>
            <a:ext cx="8595359" cy="5980312"/>
          </a:xfrm>
          <a:prstGeom prst="rect">
            <a:avLst/>
          </a:prstGeom>
        </p:spPr>
      </p:pic>
    </p:spTree>
    <p:extLst>
      <p:ext uri="{BB962C8B-B14F-4D97-AF65-F5344CB8AC3E}">
        <p14:creationId xmlns:p14="http://schemas.microsoft.com/office/powerpoint/2010/main" val="41128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9EFD94-0371-4753-94D0-6D01D1A3CA32}"/>
              </a:ext>
            </a:extLst>
          </p:cNvPr>
          <p:cNvPicPr>
            <a:picLocks noChangeAspect="1"/>
          </p:cNvPicPr>
          <p:nvPr/>
        </p:nvPicPr>
        <p:blipFill>
          <a:blip r:embed="rId3"/>
          <a:stretch>
            <a:fillRect/>
          </a:stretch>
        </p:blipFill>
        <p:spPr>
          <a:xfrm>
            <a:off x="0" y="985381"/>
            <a:ext cx="10830026" cy="3053219"/>
          </a:xfrm>
          <a:prstGeom prst="rect">
            <a:avLst/>
          </a:prstGeom>
        </p:spPr>
      </p:pic>
    </p:spTree>
    <p:extLst>
      <p:ext uri="{BB962C8B-B14F-4D97-AF65-F5344CB8AC3E}">
        <p14:creationId xmlns:p14="http://schemas.microsoft.com/office/powerpoint/2010/main" val="276127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Last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Data visualization is a powerful tool: use it well</a:t>
            </a:r>
          </a:p>
          <a:p>
            <a:r>
              <a:rPr lang="en-US" sz="2800" dirty="0"/>
              <a:t>Measuring correlations and covariances (but not causation – yet!)</a:t>
            </a:r>
          </a:p>
          <a:p>
            <a:r>
              <a:rPr lang="en-US" sz="2800" dirty="0"/>
              <a:t>Quantifying (some) uncertainty: standard deviations</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Quantifying (more) uncertainty</a:t>
            </a:r>
          </a:p>
          <a:p>
            <a:r>
              <a:rPr lang="en-US" sz="2800" dirty="0"/>
              <a:t>Standard errors </a:t>
            </a:r>
          </a:p>
          <a:p>
            <a:r>
              <a:rPr lang="en-US" sz="2800" dirty="0"/>
              <a:t>Confidence Intervals</a:t>
            </a:r>
          </a:p>
        </p:txBody>
      </p:sp>
    </p:spTree>
    <p:extLst>
      <p:ext uri="{BB962C8B-B14F-4D97-AF65-F5344CB8AC3E}">
        <p14:creationId xmlns:p14="http://schemas.microsoft.com/office/powerpoint/2010/main" val="296515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974EA3B-5897-C62B-8ACB-DCA3D28C5192}"/>
              </a:ext>
            </a:extLst>
          </p:cNvPr>
          <p:cNvPicPr>
            <a:picLocks noChangeAspect="1"/>
          </p:cNvPicPr>
          <p:nvPr/>
        </p:nvPicPr>
        <p:blipFill>
          <a:blip r:embed="rId3"/>
          <a:stretch>
            <a:fillRect/>
          </a:stretch>
        </p:blipFill>
        <p:spPr>
          <a:xfrm>
            <a:off x="0" y="838199"/>
            <a:ext cx="10820400" cy="5275283"/>
          </a:xfrm>
          <a:prstGeom prst="rect">
            <a:avLst/>
          </a:prstGeom>
        </p:spPr>
      </p:pic>
    </p:spTree>
    <p:extLst>
      <p:ext uri="{BB962C8B-B14F-4D97-AF65-F5344CB8AC3E}">
        <p14:creationId xmlns:p14="http://schemas.microsoft.com/office/powerpoint/2010/main" val="116368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B3CAD-025C-FF47-9F72-8CB004201C9B}"/>
              </a:ext>
            </a:extLst>
          </p:cNvPr>
          <p:cNvPicPr>
            <a:picLocks noChangeAspect="1"/>
          </p:cNvPicPr>
          <p:nvPr/>
        </p:nvPicPr>
        <p:blipFill>
          <a:blip r:embed="rId3"/>
          <a:stretch>
            <a:fillRect/>
          </a:stretch>
        </p:blipFill>
        <p:spPr>
          <a:xfrm>
            <a:off x="22185" y="931366"/>
            <a:ext cx="8817015" cy="5815478"/>
          </a:xfrm>
          <a:prstGeom prst="rect">
            <a:avLst/>
          </a:prstGeom>
        </p:spPr>
      </p:pic>
    </p:spTree>
    <p:extLst>
      <p:ext uri="{BB962C8B-B14F-4D97-AF65-F5344CB8AC3E}">
        <p14:creationId xmlns:p14="http://schemas.microsoft.com/office/powerpoint/2010/main" val="296455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Expected Values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352282D-362E-4A20-D02E-9CADBB60830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7EB79C3-80AB-7373-EBFC-42FEA6D451CC}"/>
              </a:ext>
            </a:extLst>
          </p:cNvPr>
          <p:cNvPicPr>
            <a:picLocks noChangeAspect="1"/>
          </p:cNvPicPr>
          <p:nvPr/>
        </p:nvPicPr>
        <p:blipFill>
          <a:blip r:embed="rId3"/>
          <a:stretch>
            <a:fillRect/>
          </a:stretch>
        </p:blipFill>
        <p:spPr>
          <a:xfrm>
            <a:off x="0" y="972842"/>
            <a:ext cx="8763000" cy="4772804"/>
          </a:xfrm>
          <a:prstGeom prst="rect">
            <a:avLst/>
          </a:prstGeom>
        </p:spPr>
      </p:pic>
      <p:pic>
        <p:nvPicPr>
          <p:cNvPr id="7" name="Picture 6" descr="RStudio - RStudio">
            <a:extLst>
              <a:ext uri="{FF2B5EF4-FFF2-40B4-BE49-F238E27FC236}">
                <a16:creationId xmlns:a16="http://schemas.microsoft.com/office/drawing/2014/main" id="{AF743CBD-567A-9BBB-1F85-7C452317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3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pic>
        <p:nvPicPr>
          <p:cNvPr id="4" name="Content Placeholder 3">
            <a:extLst>
              <a:ext uri="{FF2B5EF4-FFF2-40B4-BE49-F238E27FC236}">
                <a16:creationId xmlns:a16="http://schemas.microsoft.com/office/drawing/2014/main" id="{AB846967-088F-4A1E-C30A-B178F5ADDBBA}"/>
              </a:ext>
            </a:extLst>
          </p:cNvPr>
          <p:cNvPicPr>
            <a:picLocks noGrp="1" noChangeAspect="1"/>
          </p:cNvPicPr>
          <p:nvPr>
            <p:ph idx="1"/>
          </p:nvPr>
        </p:nvPicPr>
        <p:blipFill>
          <a:blip r:embed="rId3"/>
          <a:stretch>
            <a:fillRect/>
          </a:stretch>
        </p:blipFill>
        <p:spPr>
          <a:xfrm>
            <a:off x="0" y="941011"/>
            <a:ext cx="8001000" cy="5651899"/>
          </a:xfrm>
        </p:spPr>
      </p:pic>
    </p:spTree>
    <p:extLst>
      <p:ext uri="{BB962C8B-B14F-4D97-AF65-F5344CB8AC3E}">
        <p14:creationId xmlns:p14="http://schemas.microsoft.com/office/powerpoint/2010/main" val="281307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5955721-DB2C-C6DA-D787-BF8532905646}"/>
              </a:ext>
            </a:extLst>
          </p:cNvPr>
          <p:cNvPicPr>
            <a:picLocks noChangeAspect="1"/>
          </p:cNvPicPr>
          <p:nvPr/>
        </p:nvPicPr>
        <p:blipFill>
          <a:blip r:embed="rId3"/>
          <a:stretch>
            <a:fillRect/>
          </a:stretch>
        </p:blipFill>
        <p:spPr>
          <a:xfrm>
            <a:off x="0" y="962231"/>
            <a:ext cx="9448800" cy="5691923"/>
          </a:xfrm>
          <a:prstGeom prst="rect">
            <a:avLst/>
          </a:prstGeom>
        </p:spPr>
      </p:pic>
    </p:spTree>
    <p:extLst>
      <p:ext uri="{BB962C8B-B14F-4D97-AF65-F5344CB8AC3E}">
        <p14:creationId xmlns:p14="http://schemas.microsoft.com/office/powerpoint/2010/main" val="3758036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latin typeface="Times New Roman" panose="02020603050405020304" pitchFamily="18" charset="0"/>
                <a:cs typeface="Times New Roman" panose="02020603050405020304" pitchFamily="18" charset="0"/>
              </a:rPr>
              <a:t>Another Distribution: Binomial</a:t>
            </a:r>
          </a:p>
        </p:txBody>
      </p:sp>
      <p:sp>
        <p:nvSpPr>
          <p:cNvPr id="5" name="Content Placeholder 4">
            <a:extLst>
              <a:ext uri="{FF2B5EF4-FFF2-40B4-BE49-F238E27FC236}">
                <a16:creationId xmlns:a16="http://schemas.microsoft.com/office/drawing/2014/main" id="{9DD4F269-0919-DD41-4389-7A266D3345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18220A-AE9E-567D-B9DD-E84ABD88A7D6}"/>
              </a:ext>
            </a:extLst>
          </p:cNvPr>
          <p:cNvPicPr>
            <a:picLocks noChangeAspect="1"/>
          </p:cNvPicPr>
          <p:nvPr/>
        </p:nvPicPr>
        <p:blipFill>
          <a:blip r:embed="rId3"/>
          <a:stretch>
            <a:fillRect/>
          </a:stretch>
        </p:blipFill>
        <p:spPr>
          <a:xfrm>
            <a:off x="0" y="762000"/>
            <a:ext cx="9030770" cy="5758608"/>
          </a:xfrm>
          <a:prstGeom prst="rect">
            <a:avLst/>
          </a:prstGeom>
        </p:spPr>
      </p:pic>
      <p:pic>
        <p:nvPicPr>
          <p:cNvPr id="6" name="Picture 5" descr="RStudio - RStudio">
            <a:extLst>
              <a:ext uri="{FF2B5EF4-FFF2-40B4-BE49-F238E27FC236}">
                <a16:creationId xmlns:a16="http://schemas.microsoft.com/office/drawing/2014/main" id="{7C2DAAC8-2778-B148-1692-FDAD15C0A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8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sp>
        <p:nvSpPr>
          <p:cNvPr id="3" name="object 3"/>
          <p:cNvSpPr txBox="1"/>
          <p:nvPr/>
        </p:nvSpPr>
        <p:spPr>
          <a:xfrm>
            <a:off x="2216411" y="1596942"/>
            <a:ext cx="7523666" cy="1980798"/>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dirty="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dirty="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hlinkClick r:id="rId2"/>
              </a:rPr>
              <a:t>Galton</a:t>
            </a:r>
            <a:r>
              <a:rPr sz="2180" u="sng" spc="30" dirty="0">
                <a:solidFill>
                  <a:srgbClr val="0000FF"/>
                </a:solidFill>
                <a:uFill>
                  <a:solidFill>
                    <a:srgbClr val="0000FF"/>
                  </a:solidFill>
                </a:uFill>
                <a:latin typeface="Tahoma"/>
                <a:cs typeface="Tahoma"/>
                <a:hlinkClick r:id="rId2"/>
              </a:rPr>
              <a:t> </a:t>
            </a:r>
            <a:r>
              <a:rPr sz="2180" u="sng" spc="-89" dirty="0">
                <a:solidFill>
                  <a:srgbClr val="0000FF"/>
                </a:solidFill>
                <a:uFill>
                  <a:solidFill>
                    <a:srgbClr val="0000FF"/>
                  </a:solidFill>
                </a:uFill>
                <a:latin typeface="Tahoma"/>
                <a:cs typeface="Tahoma"/>
                <a:hlinkClick r:id="rId2"/>
              </a:rPr>
              <a:t>board</a:t>
            </a:r>
            <a:r>
              <a:rPr sz="2180" spc="-89" dirty="0">
                <a:solidFill>
                  <a:prstClr val="black"/>
                </a:solidFill>
                <a:latin typeface="Tahoma"/>
                <a:cs typeface="Tahoma"/>
              </a:rPr>
              <a:t>)</a:t>
            </a:r>
            <a:endParaRPr sz="2180" dirty="0">
              <a:solidFill>
                <a:prstClr val="black"/>
              </a:solidFill>
              <a:latin typeface="Tahoma"/>
              <a:cs typeface="Tahoma"/>
            </a:endParaRPr>
          </a:p>
        </p:txBody>
      </p:sp>
    </p:spTree>
    <p:extLst>
      <p:ext uri="{BB962C8B-B14F-4D97-AF65-F5344CB8AC3E}">
        <p14:creationId xmlns:p14="http://schemas.microsoft.com/office/powerpoint/2010/main" val="39109850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Normal</a:t>
            </a:r>
            <a:r>
              <a:rPr sz="2378" b="0" spc="10" dirty="0">
                <a:latin typeface="Tahoma"/>
                <a:cs typeface="Tahoma"/>
              </a:rPr>
              <a:t> </a:t>
            </a:r>
            <a:r>
              <a:rPr sz="2378" b="0" spc="-40" dirty="0">
                <a:latin typeface="Tahoma"/>
                <a:cs typeface="Tahoma"/>
              </a:rPr>
              <a:t>RVs</a:t>
            </a:r>
            <a:endParaRPr sz="2378">
              <a:latin typeface="Tahoma"/>
              <a:cs typeface="Tahoma"/>
            </a:endParaRPr>
          </a:p>
        </p:txBody>
      </p:sp>
      <p:sp>
        <p:nvSpPr>
          <p:cNvPr id="3" name="object 3"/>
          <p:cNvSpPr txBox="1"/>
          <p:nvPr/>
        </p:nvSpPr>
        <p:spPr>
          <a:xfrm>
            <a:off x="2216411" y="1596943"/>
            <a:ext cx="7523666" cy="2611227"/>
          </a:xfrm>
          <a:prstGeom prst="rect">
            <a:avLst/>
          </a:prstGeom>
        </p:spPr>
        <p:txBody>
          <a:bodyPr vert="horz" wrap="square" lIns="0" tIns="13842" rIns="0" bIns="0" rtlCol="0">
            <a:spAutoFit/>
          </a:bodyPr>
          <a:lstStyle/>
          <a:p>
            <a:pPr marL="25168" marR="10067" defTabSz="1812066">
              <a:lnSpc>
                <a:spcPct val="102600"/>
              </a:lnSpc>
              <a:spcBef>
                <a:spcPts val="109"/>
              </a:spcBef>
            </a:pPr>
            <a:r>
              <a:rPr sz="2180" b="1" spc="-139" dirty="0">
                <a:solidFill>
                  <a:srgbClr val="1FA49A"/>
                </a:solidFill>
                <a:latin typeface="Tahoma"/>
                <a:cs typeface="Tahoma"/>
              </a:rPr>
              <a:t>Normal </a:t>
            </a:r>
            <a:r>
              <a:rPr sz="2180" spc="-109" dirty="0">
                <a:solidFill>
                  <a:prstClr val="black"/>
                </a:solidFill>
                <a:latin typeface="Tahoma"/>
                <a:cs typeface="Tahoma"/>
              </a:rPr>
              <a:t>random </a:t>
            </a:r>
            <a:r>
              <a:rPr sz="2180" spc="-99" dirty="0">
                <a:solidFill>
                  <a:prstClr val="black"/>
                </a:solidFill>
                <a:latin typeface="Tahoma"/>
                <a:cs typeface="Tahoma"/>
              </a:rPr>
              <a:t>variables </a:t>
            </a:r>
            <a:r>
              <a:rPr sz="2180" spc="-149" dirty="0">
                <a:solidFill>
                  <a:prstClr val="black"/>
                </a:solidFill>
                <a:latin typeface="Tahoma"/>
                <a:cs typeface="Tahoma"/>
              </a:rPr>
              <a:t>are </a:t>
            </a:r>
            <a:r>
              <a:rPr sz="2180" spc="-99" dirty="0">
                <a:solidFill>
                  <a:prstClr val="black"/>
                </a:solidFill>
                <a:latin typeface="Tahoma"/>
                <a:cs typeface="Tahoma"/>
              </a:rPr>
              <a:t>arguably the most </a:t>
            </a:r>
            <a:r>
              <a:rPr sz="2180" spc="-69" dirty="0">
                <a:solidFill>
                  <a:prstClr val="black"/>
                </a:solidFill>
                <a:latin typeface="Tahoma"/>
                <a:cs typeface="Tahoma"/>
              </a:rPr>
              <a:t>important </a:t>
            </a:r>
            <a:r>
              <a:rPr sz="2180" spc="-79" dirty="0">
                <a:solidFill>
                  <a:prstClr val="black"/>
                </a:solidFill>
                <a:latin typeface="Tahoma"/>
                <a:cs typeface="Tahoma"/>
              </a:rPr>
              <a:t>family  of </a:t>
            </a:r>
            <a:r>
              <a:rPr sz="2180" spc="-40" dirty="0">
                <a:solidFill>
                  <a:prstClr val="black"/>
                </a:solidFill>
                <a:latin typeface="Tahoma"/>
                <a:cs typeface="Tahoma"/>
              </a:rPr>
              <a:t>RVs. </a:t>
            </a:r>
            <a:r>
              <a:rPr sz="2180" spc="-69" dirty="0">
                <a:solidFill>
                  <a:prstClr val="black"/>
                </a:solidFill>
                <a:latin typeface="Tahoma"/>
                <a:cs typeface="Tahoma"/>
              </a:rPr>
              <a:t>Can </a:t>
            </a:r>
            <a:r>
              <a:rPr sz="2180" spc="-119" dirty="0">
                <a:solidFill>
                  <a:prstClr val="black"/>
                </a:solidFill>
                <a:latin typeface="Tahoma"/>
                <a:cs typeface="Tahoma"/>
              </a:rPr>
              <a:t>be </a:t>
            </a:r>
            <a:r>
              <a:rPr sz="2180" spc="-149" dirty="0">
                <a:solidFill>
                  <a:prstClr val="black"/>
                </a:solidFill>
                <a:latin typeface="Tahoma"/>
                <a:cs typeface="Tahoma"/>
              </a:rPr>
              <a:t>used </a:t>
            </a:r>
            <a:r>
              <a:rPr sz="2180" spc="-40" dirty="0">
                <a:solidFill>
                  <a:prstClr val="black"/>
                </a:solidFill>
                <a:latin typeface="Tahoma"/>
                <a:cs typeface="Tahoma"/>
              </a:rPr>
              <a:t>to </a:t>
            </a:r>
            <a:r>
              <a:rPr sz="2180" spc="-99" dirty="0">
                <a:solidFill>
                  <a:prstClr val="black"/>
                </a:solidFill>
                <a:latin typeface="Tahoma"/>
                <a:cs typeface="Tahoma"/>
              </a:rPr>
              <a:t>approximately</a:t>
            </a:r>
            <a:r>
              <a:rPr sz="2180" spc="-238" dirty="0">
                <a:solidFill>
                  <a:prstClr val="black"/>
                </a:solidFill>
                <a:latin typeface="Tahoma"/>
                <a:cs typeface="Tahoma"/>
              </a:rPr>
              <a:t> </a:t>
            </a:r>
            <a:r>
              <a:rPr sz="2180" spc="-50" dirty="0">
                <a:solidFill>
                  <a:prstClr val="black"/>
                </a:solidFill>
                <a:latin typeface="Tahoma"/>
                <a:cs typeface="Tahoma"/>
              </a:rPr>
              <a:t>fit:</a:t>
            </a:r>
            <a:endParaRPr sz="2180">
              <a:solidFill>
                <a:prstClr val="black"/>
              </a:solidFill>
              <a:latin typeface="Tahoma"/>
              <a:cs typeface="Tahoma"/>
            </a:endParaRPr>
          </a:p>
          <a:p>
            <a:pPr marL="573821" indent="-264260" defTabSz="1812066">
              <a:spcBef>
                <a:spcPts val="664"/>
              </a:spcBef>
              <a:buClr>
                <a:srgbClr val="1FA49A"/>
              </a:buClr>
              <a:buSzPct val="90909"/>
              <a:buFont typeface="Lucida Sans Unicode"/>
              <a:buChar char="•"/>
              <a:tabLst>
                <a:tab pos="575079" algn="l"/>
              </a:tabLst>
            </a:pPr>
            <a:r>
              <a:rPr sz="2180" spc="-79" dirty="0">
                <a:solidFill>
                  <a:prstClr val="black"/>
                </a:solidFill>
                <a:latin typeface="Tahoma"/>
                <a:cs typeface="Tahoma"/>
              </a:rPr>
              <a:t>Heights, </a:t>
            </a:r>
            <a:r>
              <a:rPr sz="2180" spc="-109" dirty="0">
                <a:solidFill>
                  <a:prstClr val="black"/>
                </a:solidFill>
                <a:latin typeface="Tahoma"/>
                <a:cs typeface="Tahoma"/>
              </a:rPr>
              <a:t>weights,</a:t>
            </a:r>
            <a:r>
              <a:rPr sz="2180" spc="129"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62"/>
              </a:spcBef>
              <a:buClr>
                <a:srgbClr val="1FA49A"/>
              </a:buClr>
              <a:buSzPct val="90909"/>
              <a:buFont typeface="Lucida Sans Unicode"/>
              <a:buChar char="•"/>
              <a:tabLst>
                <a:tab pos="575079" algn="l"/>
              </a:tabLst>
            </a:pPr>
            <a:r>
              <a:rPr sz="2180" spc="-109" dirty="0">
                <a:solidFill>
                  <a:prstClr val="black"/>
                </a:solidFill>
                <a:latin typeface="Tahoma"/>
                <a:cs typeface="Tahoma"/>
              </a:rPr>
              <a:t>Measurement </a:t>
            </a:r>
            <a:r>
              <a:rPr sz="2180" spc="-119" dirty="0">
                <a:solidFill>
                  <a:prstClr val="black"/>
                </a:solidFill>
                <a:latin typeface="Tahoma"/>
                <a:cs typeface="Tahoma"/>
              </a:rPr>
              <a:t>errors </a:t>
            </a:r>
            <a:r>
              <a:rPr sz="2180" spc="-59" dirty="0">
                <a:solidFill>
                  <a:prstClr val="black"/>
                </a:solidFill>
                <a:latin typeface="Tahoma"/>
                <a:cs typeface="Tahoma"/>
              </a:rPr>
              <a:t>in </a:t>
            </a:r>
            <a:r>
              <a:rPr sz="2180" spc="-109" dirty="0">
                <a:solidFill>
                  <a:prstClr val="black"/>
                </a:solidFill>
                <a:latin typeface="Tahoma"/>
                <a:cs typeface="Tahoma"/>
              </a:rPr>
              <a:t>experiments, </a:t>
            </a:r>
            <a:r>
              <a:rPr sz="2180" spc="-59" dirty="0">
                <a:solidFill>
                  <a:prstClr val="black"/>
                </a:solidFill>
                <a:latin typeface="Tahoma"/>
                <a:cs typeface="Tahoma"/>
              </a:rPr>
              <a:t>stock </a:t>
            </a:r>
            <a:r>
              <a:rPr sz="2180" spc="-89" dirty="0">
                <a:solidFill>
                  <a:prstClr val="black"/>
                </a:solidFill>
                <a:latin typeface="Tahoma"/>
                <a:cs typeface="Tahoma"/>
              </a:rPr>
              <a:t>returns,</a:t>
            </a:r>
            <a:r>
              <a:rPr sz="2180" spc="40" dirty="0">
                <a:solidFill>
                  <a:prstClr val="black"/>
                </a:solidFill>
                <a:latin typeface="Tahoma"/>
                <a:cs typeface="Tahoma"/>
              </a:rPr>
              <a:t> </a:t>
            </a:r>
            <a:r>
              <a:rPr sz="2180" spc="-79" dirty="0">
                <a:solidFill>
                  <a:prstClr val="black"/>
                </a:solidFill>
                <a:latin typeface="Tahoma"/>
                <a:cs typeface="Tahoma"/>
              </a:rPr>
              <a:t>etc.</a:t>
            </a:r>
            <a:endParaRPr sz="2180">
              <a:solidFill>
                <a:prstClr val="black"/>
              </a:solidFill>
              <a:latin typeface="Tahoma"/>
              <a:cs typeface="Tahoma"/>
            </a:endParaRPr>
          </a:p>
          <a:p>
            <a:pPr marL="573821" indent="-264260" defTabSz="1812066">
              <a:spcBef>
                <a:spcPts val="654"/>
              </a:spcBef>
              <a:buClr>
                <a:srgbClr val="1FA49A"/>
              </a:buClr>
              <a:buSzPct val="90909"/>
              <a:buFont typeface="Lucida Sans Unicode"/>
              <a:buChar char="•"/>
              <a:tabLst>
                <a:tab pos="575079" algn="l"/>
              </a:tabLst>
            </a:pPr>
            <a:r>
              <a:rPr sz="2180" spc="-109" dirty="0">
                <a:solidFill>
                  <a:prstClr val="black"/>
                </a:solidFill>
                <a:latin typeface="Tahoma"/>
                <a:cs typeface="Tahoma"/>
              </a:rPr>
              <a:t>How</a:t>
            </a:r>
            <a:r>
              <a:rPr sz="2180" spc="30" dirty="0">
                <a:solidFill>
                  <a:prstClr val="black"/>
                </a:solidFill>
                <a:latin typeface="Tahoma"/>
                <a:cs typeface="Tahoma"/>
              </a:rPr>
              <a:t> </a:t>
            </a:r>
            <a:r>
              <a:rPr sz="2180" spc="-129" dirty="0">
                <a:solidFill>
                  <a:prstClr val="black"/>
                </a:solidFill>
                <a:latin typeface="Tahoma"/>
                <a:cs typeface="Tahoma"/>
              </a:rPr>
              <a:t>sand</a:t>
            </a:r>
            <a:r>
              <a:rPr sz="2180" spc="30" dirty="0">
                <a:solidFill>
                  <a:prstClr val="black"/>
                </a:solidFill>
                <a:latin typeface="Tahoma"/>
                <a:cs typeface="Tahoma"/>
              </a:rPr>
              <a:t> </a:t>
            </a:r>
            <a:r>
              <a:rPr sz="2180" spc="-69" dirty="0">
                <a:solidFill>
                  <a:prstClr val="black"/>
                </a:solidFill>
                <a:latin typeface="Tahoma"/>
                <a:cs typeface="Tahoma"/>
              </a:rPr>
              <a:t>falls</a:t>
            </a:r>
            <a:r>
              <a:rPr sz="2180" spc="30" dirty="0">
                <a:solidFill>
                  <a:prstClr val="black"/>
                </a:solidFill>
                <a:latin typeface="Tahoma"/>
                <a:cs typeface="Tahoma"/>
              </a:rPr>
              <a:t> </a:t>
            </a:r>
            <a:r>
              <a:rPr sz="2180" spc="-69" dirty="0">
                <a:solidFill>
                  <a:prstClr val="black"/>
                </a:solidFill>
                <a:latin typeface="Tahoma"/>
                <a:cs typeface="Tahoma"/>
              </a:rPr>
              <a:t>out</a:t>
            </a:r>
            <a:r>
              <a:rPr sz="2180" spc="30" dirty="0">
                <a:solidFill>
                  <a:prstClr val="black"/>
                </a:solidFill>
                <a:latin typeface="Tahoma"/>
                <a:cs typeface="Tahoma"/>
              </a:rPr>
              <a:t> </a:t>
            </a:r>
            <a:r>
              <a:rPr sz="2180" spc="-79" dirty="0">
                <a:solidFill>
                  <a:prstClr val="black"/>
                </a:solidFill>
                <a:latin typeface="Tahoma"/>
                <a:cs typeface="Tahoma"/>
              </a:rPr>
              <a:t>of</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prstClr val="black"/>
                </a:solidFill>
                <a:latin typeface="Tahoma"/>
                <a:cs typeface="Tahoma"/>
              </a:rPr>
              <a:t> </a:t>
            </a:r>
            <a:r>
              <a:rPr sz="2180" spc="-99" dirty="0">
                <a:solidFill>
                  <a:prstClr val="black"/>
                </a:solidFill>
                <a:latin typeface="Tahoma"/>
                <a:cs typeface="Tahoma"/>
              </a:rPr>
              <a:t>bucket</a:t>
            </a:r>
            <a:r>
              <a:rPr sz="2180" spc="30" dirty="0">
                <a:solidFill>
                  <a:prstClr val="black"/>
                </a:solidFill>
                <a:latin typeface="Tahoma"/>
                <a:cs typeface="Tahoma"/>
              </a:rPr>
              <a:t> </a:t>
            </a:r>
            <a:r>
              <a:rPr sz="2180" spc="-79" dirty="0">
                <a:solidFill>
                  <a:prstClr val="black"/>
                </a:solidFill>
                <a:latin typeface="Tahoma"/>
                <a:cs typeface="Tahoma"/>
              </a:rPr>
              <a:t>(or</a:t>
            </a:r>
            <a:r>
              <a:rPr sz="2180" spc="30" dirty="0">
                <a:solidFill>
                  <a:prstClr val="black"/>
                </a:solidFill>
                <a:latin typeface="Tahoma"/>
                <a:cs typeface="Tahoma"/>
              </a:rPr>
              <a:t> </a:t>
            </a:r>
            <a:r>
              <a:rPr sz="2180" spc="-119" dirty="0">
                <a:solidFill>
                  <a:prstClr val="black"/>
                </a:solidFill>
                <a:latin typeface="Tahoma"/>
                <a:cs typeface="Tahoma"/>
              </a:rPr>
              <a:t>a</a:t>
            </a:r>
            <a:r>
              <a:rPr sz="2180" spc="30" dirty="0">
                <a:solidFill>
                  <a:srgbClr val="0000FF"/>
                </a:solidFill>
                <a:latin typeface="Tahoma"/>
                <a:cs typeface="Tahoma"/>
              </a:rPr>
              <a:t> </a:t>
            </a:r>
            <a:r>
              <a:rPr sz="2180" u="sng" spc="-59" dirty="0">
                <a:solidFill>
                  <a:srgbClr val="0000FF"/>
                </a:solidFill>
                <a:uFill>
                  <a:solidFill>
                    <a:srgbClr val="0000FF"/>
                  </a:solidFill>
                </a:uFill>
                <a:latin typeface="Tahoma"/>
                <a:cs typeface="Tahoma"/>
              </a:rPr>
              <a:t>Galton</a:t>
            </a:r>
            <a:r>
              <a:rPr sz="2180" u="sng" spc="30" dirty="0">
                <a:solidFill>
                  <a:srgbClr val="0000FF"/>
                </a:solidFill>
                <a:uFill>
                  <a:solidFill>
                    <a:srgbClr val="0000FF"/>
                  </a:solidFill>
                </a:uFill>
                <a:latin typeface="Tahoma"/>
                <a:cs typeface="Tahoma"/>
              </a:rPr>
              <a:t> </a:t>
            </a:r>
            <a:r>
              <a:rPr sz="2180" u="sng" spc="-89" dirty="0">
                <a:solidFill>
                  <a:srgbClr val="0000FF"/>
                </a:solidFill>
                <a:uFill>
                  <a:solidFill>
                    <a:srgbClr val="0000FF"/>
                  </a:solidFill>
                </a:uFill>
                <a:latin typeface="Tahoma"/>
                <a:cs typeface="Tahoma"/>
              </a:rPr>
              <a:t>board</a:t>
            </a:r>
            <a:r>
              <a:rPr sz="2180" spc="-89" dirty="0">
                <a:solidFill>
                  <a:prstClr val="black"/>
                </a:solidFill>
                <a:latin typeface="Tahoma"/>
                <a:cs typeface="Tahoma"/>
              </a:rPr>
              <a:t>)</a:t>
            </a:r>
            <a:endParaRPr sz="2180">
              <a:solidFill>
                <a:prstClr val="black"/>
              </a:solidFill>
              <a:latin typeface="Tahoma"/>
              <a:cs typeface="Tahoma"/>
            </a:endParaRPr>
          </a:p>
          <a:p>
            <a:pPr marL="25168" defTabSz="1812066">
              <a:spcBef>
                <a:spcPts val="2348"/>
              </a:spcBef>
            </a:pPr>
            <a:r>
              <a:rPr sz="2180" spc="-40" dirty="0">
                <a:solidFill>
                  <a:prstClr val="black"/>
                </a:solidFill>
                <a:latin typeface="Tahoma"/>
                <a:cs typeface="Tahoma"/>
              </a:rPr>
              <a:t>The </a:t>
            </a:r>
            <a:r>
              <a:rPr sz="2180" spc="-69" dirty="0">
                <a:solidFill>
                  <a:prstClr val="black"/>
                </a:solidFill>
                <a:latin typeface="Tahoma"/>
                <a:cs typeface="Tahoma"/>
              </a:rPr>
              <a:t>distribution </a:t>
            </a:r>
            <a:r>
              <a:rPr sz="2180" spc="-79" dirty="0">
                <a:solidFill>
                  <a:prstClr val="black"/>
                </a:solidFill>
                <a:latin typeface="Tahoma"/>
                <a:cs typeface="Tahoma"/>
              </a:rPr>
              <a:t>is </a:t>
            </a:r>
            <a:r>
              <a:rPr sz="2180" spc="-119" dirty="0">
                <a:solidFill>
                  <a:prstClr val="black"/>
                </a:solidFill>
                <a:latin typeface="Tahoma"/>
                <a:cs typeface="Tahoma"/>
              </a:rPr>
              <a:t>defined </a:t>
            </a:r>
            <a:r>
              <a:rPr sz="2180" spc="-59" dirty="0">
                <a:solidFill>
                  <a:prstClr val="black"/>
                </a:solidFill>
                <a:latin typeface="Tahoma"/>
                <a:cs typeface="Tahoma"/>
              </a:rPr>
              <a:t>with </a:t>
            </a:r>
            <a:r>
              <a:rPr sz="2180" b="1" spc="-188" dirty="0">
                <a:solidFill>
                  <a:srgbClr val="1FA49A"/>
                </a:solidFill>
                <a:latin typeface="Tahoma"/>
                <a:cs typeface="Tahoma"/>
              </a:rPr>
              <a:t>mean </a:t>
            </a:r>
            <a:r>
              <a:rPr sz="2180" spc="-109" dirty="0">
                <a:solidFill>
                  <a:prstClr val="black"/>
                </a:solidFill>
                <a:latin typeface="Tahoma"/>
                <a:cs typeface="Tahoma"/>
              </a:rPr>
              <a:t>and </a:t>
            </a:r>
            <a:r>
              <a:rPr sz="2180" b="1" spc="-168" dirty="0">
                <a:solidFill>
                  <a:srgbClr val="2E5F66"/>
                </a:solidFill>
                <a:latin typeface="Tahoma"/>
                <a:cs typeface="Tahoma"/>
              </a:rPr>
              <a:t>variance</a:t>
            </a:r>
            <a:r>
              <a:rPr sz="2180" b="1" spc="109" dirty="0">
                <a:solidFill>
                  <a:srgbClr val="2E5F66"/>
                </a:solidFill>
                <a:latin typeface="Tahoma"/>
                <a:cs typeface="Tahoma"/>
              </a:rPr>
              <a:t> </a:t>
            </a:r>
            <a:r>
              <a:rPr sz="2180" spc="-119" dirty="0">
                <a:solidFill>
                  <a:prstClr val="black"/>
                </a:solidFill>
                <a:latin typeface="Tahoma"/>
                <a:cs typeface="Tahoma"/>
              </a:rPr>
              <a:t>parameters:</a:t>
            </a:r>
            <a:endParaRPr sz="2180">
              <a:solidFill>
                <a:prstClr val="black"/>
              </a:solidFill>
              <a:latin typeface="Tahoma"/>
              <a:cs typeface="Tahoma"/>
            </a:endParaRPr>
          </a:p>
        </p:txBody>
      </p:sp>
      <p:sp>
        <p:nvSpPr>
          <p:cNvPr id="15" name="object 15"/>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6" name="object 16"/>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20</a:t>
            </a:r>
            <a:endParaRPr sz="1387">
              <a:solidFill>
                <a:prstClr val="black"/>
              </a:solidFill>
              <a:latin typeface="Arial"/>
              <a:cs typeface="Arial"/>
            </a:endParaRPr>
          </a:p>
        </p:txBody>
      </p:sp>
      <p:pic>
        <p:nvPicPr>
          <p:cNvPr id="6146" name="Picture 2" descr="Normal Distribution: What It Is, Properties, Uses, and Formula">
            <a:extLst>
              <a:ext uri="{FF2B5EF4-FFF2-40B4-BE49-F238E27FC236}">
                <a16:creationId xmlns:a16="http://schemas.microsoft.com/office/drawing/2014/main" id="{FAAB86D5-638C-2807-FAC2-757D2A69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43" y="4490026"/>
            <a:ext cx="7910513" cy="236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524915"/>
          </a:xfrm>
          <a:prstGeom prst="rect">
            <a:avLst/>
          </a:prstGeom>
          <a:solidFill>
            <a:srgbClr val="A6E481"/>
          </a:solidFill>
        </p:spPr>
        <p:txBody>
          <a:bodyPr vert="horz" wrap="square" lIns="0" tIns="93118" rIns="0" bIns="0" rtlCol="0">
            <a:spAutoFit/>
          </a:bodyPr>
          <a:lstStyle/>
          <a:p>
            <a:pPr marL="261743">
              <a:spcBef>
                <a:spcPts val="733"/>
              </a:spcBef>
            </a:pPr>
            <a:r>
              <a:rPr lang="en-US" sz="2800" b="0" spc="-129" dirty="0">
                <a:latin typeface="Times New Roman" panose="02020603050405020304" pitchFamily="18" charset="0"/>
                <a:cs typeface="Times New Roman" panose="02020603050405020304" pitchFamily="18" charset="0"/>
              </a:rPr>
              <a:t>Standard Normal Distribution </a:t>
            </a:r>
            <a:endParaRPr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object 11"/>
              <p:cNvSpPr txBox="1"/>
              <p:nvPr/>
            </p:nvSpPr>
            <p:spPr>
              <a:xfrm>
                <a:off x="959848" y="1126949"/>
                <a:ext cx="10241552" cy="4457418"/>
              </a:xfrm>
              <a:prstGeom prst="rect">
                <a:avLst/>
              </a:prstGeom>
            </p:spPr>
            <p:txBody>
              <a:bodyPr vert="horz" wrap="square" lIns="0" tIns="22650" rIns="0" bIns="0" rtlCol="0">
                <a:spAutoFit/>
              </a:bodyPr>
              <a:lstStyle/>
              <a:p>
                <a:pPr marL="75503" defTabSz="1812066">
                  <a:spcBef>
                    <a:spcPts val="178"/>
                  </a:spcBef>
                </a:pPr>
                <a:r>
                  <a:rPr lang="en-US" sz="2400" spc="-50" dirty="0">
                    <a:solidFill>
                      <a:prstClr val="black"/>
                    </a:solidFill>
                    <a:latin typeface="Times New Roman" panose="02020603050405020304" pitchFamily="18" charset="0"/>
                    <a:cs typeface="Times New Roman" panose="02020603050405020304" pitchFamily="18" charset="0"/>
                  </a:rPr>
                  <a:t>Standard normal distributions are much handier to work with: </a:t>
                </a:r>
              </a:p>
              <a:p>
                <a:pPr marL="418403" indent="-342900" defTabSz="1812066">
                  <a:spcBef>
                    <a:spcPts val="178"/>
                  </a:spcBef>
                  <a:buFont typeface="Arial" panose="020B0604020202020204" pitchFamily="34" charset="0"/>
                  <a:buChar char="•"/>
                </a:pPr>
                <a:r>
                  <a:rPr lang="en-US" sz="2400" spc="-5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pc="-50" smtClean="0">
                        <a:solidFill>
                          <a:prstClr val="black"/>
                        </a:solidFill>
                        <a:latin typeface="Cambria Math" panose="02040503050406030204" pitchFamily="18" charset="0"/>
                        <a:cs typeface="Times New Roman" panose="02020603050405020304" pitchFamily="18" charset="0"/>
                      </a:rPr>
                      <m:t>𝜇</m:t>
                    </m:r>
                    <m:r>
                      <a:rPr lang="en-US" sz="2400" b="0" i="1" spc="-50" smtClean="0">
                        <a:solidFill>
                          <a:prstClr val="black"/>
                        </a:solidFill>
                        <a:latin typeface="Cambria Math" panose="02040503050406030204" pitchFamily="18" charset="0"/>
                        <a:cs typeface="Times New Roman" panose="02020603050405020304" pitchFamily="18" charset="0"/>
                      </a:rPr>
                      <m:t>=0</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Convert </a:t>
                </a:r>
                <a14:m>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𝜎</m:t>
                    </m:r>
                    <m:r>
                      <a:rPr lang="en-US" sz="2400" b="0" i="1" smtClean="0">
                        <a:solidFill>
                          <a:prstClr val="black"/>
                        </a:solidFill>
                        <a:latin typeface="Cambria Math" panose="02040503050406030204" pitchFamily="18" charset="0"/>
                        <a:cs typeface="Times New Roman" panose="02020603050405020304" pitchFamily="18" charset="0"/>
                      </a:rPr>
                      <m:t>=1</m:t>
                    </m:r>
                  </m:oMath>
                </a14:m>
                <a:endParaRPr lang="en-US" sz="2400" dirty="0">
                  <a:solidFill>
                    <a:prstClr val="black"/>
                  </a:solidFill>
                  <a:latin typeface="Times New Roman" panose="02020603050405020304" pitchFamily="18" charset="0"/>
                  <a:cs typeface="Times New Roman" panose="02020603050405020304" pitchFamily="18" charset="0"/>
                </a:endParaRP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Play with it here: </a:t>
                </a:r>
                <a:r>
                  <a:rPr lang="en-US" sz="2400" dirty="0">
                    <a:solidFill>
                      <a:prstClr val="black"/>
                    </a:solidFill>
                    <a:latin typeface="Times New Roman" panose="02020603050405020304" pitchFamily="18" charset="0"/>
                    <a:cs typeface="Times New Roman" panose="02020603050405020304" pitchFamily="18" charset="0"/>
                    <a:hlinkClick r:id="rId2"/>
                  </a:rPr>
                  <a:t>https://www.geogebra.org/m/nrgtzj5a</a:t>
                </a: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endParaRPr lang="en-US" sz="2400" dirty="0">
                  <a:solidFill>
                    <a:prstClr val="black"/>
                  </a:solidFill>
                  <a:latin typeface="Times New Roman" panose="02020603050405020304" pitchFamily="18" charset="0"/>
                  <a:cs typeface="Times New Roman" panose="02020603050405020304" pitchFamily="18" charset="0"/>
                </a:endParaRPr>
              </a:p>
              <a:p>
                <a:pPr marL="75503" defTabSz="1812066">
                  <a:spcBef>
                    <a:spcPts val="178"/>
                  </a:spcBef>
                </a:pPr>
                <a:r>
                  <a:rPr lang="en-US" sz="2400" dirty="0">
                    <a:solidFill>
                      <a:prstClr val="black"/>
                    </a:solidFill>
                    <a:latin typeface="Times New Roman" panose="02020603050405020304" pitchFamily="18" charset="0"/>
                    <a:cs typeface="Times New Roman" panose="02020603050405020304" pitchFamily="18" charset="0"/>
                  </a:rPr>
                  <a:t>This gives us </a:t>
                </a:r>
                <a:r>
                  <a:rPr lang="en-US" sz="2400" b="1" dirty="0">
                    <a:solidFill>
                      <a:prstClr val="black"/>
                    </a:solidFill>
                    <a:latin typeface="Times New Roman" panose="02020603050405020304" pitchFamily="18" charset="0"/>
                    <a:cs typeface="Times New Roman" panose="02020603050405020304" pitchFamily="18" charset="0"/>
                  </a:rPr>
                  <a:t>closed-form solutions </a:t>
                </a:r>
                <a:r>
                  <a:rPr lang="en-US" sz="2400" dirty="0">
                    <a:solidFill>
                      <a:prstClr val="black"/>
                    </a:solidFill>
                    <a:latin typeface="Times New Roman" panose="02020603050405020304" pitchFamily="18" charset="0"/>
                    <a:cs typeface="Times New Roman" panose="02020603050405020304" pitchFamily="18" charset="0"/>
                  </a:rPr>
                  <a:t>for critical values, etc.</a:t>
                </a:r>
              </a:p>
              <a:p>
                <a:pPr marL="418403" indent="-342900" defTabSz="1812066">
                  <a:spcBef>
                    <a:spcPts val="178"/>
                  </a:spcBef>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Note that normal distributions are symmetric (so </a:t>
                </a:r>
                <a14:m>
                  <m:oMath xmlns:m="http://schemas.openxmlformats.org/officeDocument/2006/math">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𝛼</m:t>
                        </m:r>
                      </m:e>
                    </m:d>
                    <m:r>
                      <a:rPr lang="en-US" sz="2400" b="0" i="1" smtClean="0">
                        <a:solidFill>
                          <a:prstClr val="black"/>
                        </a:solidFill>
                        <a:latin typeface="Cambria Math" panose="02040503050406030204" pitchFamily="18" charset="0"/>
                        <a:cs typeface="Times New Roman" panose="02020603050405020304" pitchFamily="18" charset="0"/>
                      </a:rPr>
                      <m:t>=</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1−</m:t>
                        </m:r>
                        <m:r>
                          <a:rPr lang="en-US" sz="2400" b="0" i="1" smtClean="0">
                            <a:solidFill>
                              <a:prstClr val="black"/>
                            </a:solidFill>
                            <a:latin typeface="Cambria Math" panose="02040503050406030204" pitchFamily="18" charset="0"/>
                            <a:cs typeface="Times New Roman" panose="02020603050405020304" pitchFamily="18" charset="0"/>
                          </a:rPr>
                          <m:t>𝛼</m:t>
                        </m:r>
                      </m:e>
                    </m:d>
                  </m:oMath>
                </a14:m>
                <a:r>
                  <a:rPr lang="en-US" sz="2400" dirty="0">
                    <a:solidFill>
                      <a:prstClr val="black"/>
                    </a:solidFill>
                    <a:latin typeface="Times New Roman" panose="02020603050405020304" pitchFamily="18" charset="0"/>
                    <a:cs typeface="Times New Roman" panose="02020603050405020304" pitchFamily="18" charset="0"/>
                  </a:rPr>
                  <a:t>)</a:t>
                </a:r>
              </a:p>
              <a:p>
                <a:pPr marL="573821" indent="-264260" defTabSz="1812066">
                  <a:spcBef>
                    <a:spcPts val="654"/>
                  </a:spcBef>
                  <a:buClr>
                    <a:srgbClr val="1FA49A"/>
                  </a:buClr>
                  <a:buSzPct val="90909"/>
                  <a:buFont typeface="Lucida Sans Unicode"/>
                  <a:buChar char="•"/>
                  <a:tabLst>
                    <a:tab pos="575079" algn="l"/>
                  </a:tabLst>
                </a:pPr>
                <a:r>
                  <a:rPr lang="en-US" sz="2400" dirty="0">
                    <a:solidFill>
                      <a:prstClr val="black"/>
                    </a:solidFill>
                    <a:latin typeface="Times New Roman" panose="02020603050405020304" pitchFamily="18" charset="0"/>
                    <a:cs typeface="Times New Roman" panose="02020603050405020304" pitchFamily="18" charset="0"/>
                  </a:rPr>
                  <a:t>  </a:t>
                </a: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79" dirty="0">
                    <a:solidFill>
                      <a:prstClr val="black"/>
                    </a:solidFill>
                    <a:latin typeface="Tahoma"/>
                    <a:cs typeface="Tahoma"/>
                  </a:rPr>
                  <a:t>calculate</a:t>
                </a:r>
                <a:r>
                  <a:rPr lang="en-US" sz="2400" spc="-149" dirty="0">
                    <a:solidFill>
                      <a:prstClr val="black"/>
                    </a:solidFill>
                    <a:latin typeface="Tahoma"/>
                    <a:cs typeface="Tahoma"/>
                  </a:rPr>
                  <a:t> </a:t>
                </a:r>
                <a:r>
                  <a:rPr lang="en-US" sz="2400" b="1" spc="-149" dirty="0">
                    <a:solidFill>
                      <a:srgbClr val="1FA49A"/>
                    </a:solidFill>
                    <a:latin typeface="Tahoma"/>
                    <a:cs typeface="Tahoma"/>
                  </a:rPr>
                  <a:t>probabilities</a:t>
                </a:r>
                <a:r>
                  <a:rPr lang="en-US" sz="2400" spc="-149" dirty="0">
                    <a:solidFill>
                      <a:prstClr val="black"/>
                    </a:solidFill>
                    <a:latin typeface="Tahoma"/>
                    <a:cs typeface="Tahoma"/>
                  </a:rPr>
                  <a:t>:</a:t>
                </a:r>
                <a:endParaRPr lang="en-US" sz="2400" dirty="0">
                  <a:solidFill>
                    <a:prstClr val="black"/>
                  </a:solidFill>
                  <a:latin typeface="Tahoma"/>
                  <a:cs typeface="Tahoma"/>
                </a:endParaRPr>
              </a:p>
              <a:p>
                <a:pPr marL="573821" defTabSz="1812066">
                  <a:spcBef>
                    <a:spcPts val="69"/>
                  </a:spcBef>
                </a:pPr>
                <a:r>
                  <a:rPr lang="en-US" sz="2400" i="1" spc="10" dirty="0">
                    <a:solidFill>
                      <a:prstClr val="black"/>
                    </a:solidFill>
                    <a:latin typeface="Arial"/>
                    <a:cs typeface="Arial"/>
                  </a:rPr>
                  <a:t>P</a:t>
                </a:r>
                <a:r>
                  <a:rPr lang="en-US" sz="2400" spc="10" dirty="0">
                    <a:solidFill>
                      <a:prstClr val="black"/>
                    </a:solidFill>
                    <a:latin typeface="Arial"/>
                    <a:cs typeface="Arial"/>
                  </a:rPr>
                  <a:t>(</a:t>
                </a:r>
                <a:r>
                  <a:rPr lang="en-US" sz="2400" i="1" spc="10" dirty="0">
                    <a:solidFill>
                      <a:prstClr val="black"/>
                    </a:solidFill>
                    <a:latin typeface="Arial"/>
                    <a:cs typeface="Arial"/>
                  </a:rPr>
                  <a:t>a </a:t>
                </a:r>
                <a:r>
                  <a:rPr lang="en-US" sz="2400" spc="-59" dirty="0">
                    <a:solidFill>
                      <a:prstClr val="black"/>
                    </a:solidFill>
                    <a:latin typeface="Lucida Sans Unicode"/>
                    <a:cs typeface="Lucida Sans Unicode"/>
                  </a:rPr>
                  <a:t>≤ </a:t>
                </a:r>
                <a:r>
                  <a:rPr lang="en-US" sz="2400" i="1" spc="-20" dirty="0">
                    <a:solidFill>
                      <a:prstClr val="black"/>
                    </a:solidFill>
                    <a:latin typeface="Arial"/>
                    <a:cs typeface="Arial"/>
                  </a:rPr>
                  <a:t>X </a:t>
                </a:r>
                <a:r>
                  <a:rPr lang="en-US" sz="2400" spc="-59" dirty="0">
                    <a:solidFill>
                      <a:prstClr val="black"/>
                    </a:solidFill>
                    <a:latin typeface="Lucida Sans Unicode"/>
                    <a:cs typeface="Lucida Sans Unicode"/>
                  </a:rPr>
                  <a:t>≤ </a:t>
                </a:r>
                <a:r>
                  <a:rPr lang="en-US" sz="2400" i="1" spc="30" dirty="0">
                    <a:solidFill>
                      <a:prstClr val="black"/>
                    </a:solidFill>
                    <a:latin typeface="Arial"/>
                    <a:cs typeface="Arial"/>
                  </a:rPr>
                  <a:t>b</a:t>
                </a:r>
                <a:r>
                  <a:rPr lang="en-US" sz="2400" spc="30" dirty="0">
                    <a:solidFill>
                      <a:prstClr val="black"/>
                    </a:solidFill>
                    <a:latin typeface="Arial"/>
                    <a:cs typeface="Arial"/>
                  </a:rPr>
                  <a:t>) </a:t>
                </a:r>
                <a:r>
                  <a:rPr lang="en-US" sz="2400" spc="404" dirty="0">
                    <a:solidFill>
                      <a:prstClr val="black"/>
                    </a:solidFill>
                    <a:latin typeface="Arial"/>
                    <a:cs typeface="Arial"/>
                  </a:rPr>
                  <a:t>=</a:t>
                </a:r>
                <a:r>
                  <a:rPr lang="en-US" sz="2400" spc="-119"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Arial"/>
                    <a:cs typeface="Arial"/>
                  </a:rPr>
                  <a:t>b</a:t>
                </a:r>
                <a:r>
                  <a:rPr lang="en-US" sz="2400" dirty="0">
                    <a:solidFill>
                      <a:prstClr val="black"/>
                    </a:solidFill>
                    <a:latin typeface="Arial"/>
                    <a:cs typeface="Arial"/>
                  </a:rPr>
                  <a:t>) </a:t>
                </a:r>
                <a:r>
                  <a:rPr lang="en-US" sz="2400" spc="-59" dirty="0">
                    <a:solidFill>
                      <a:prstClr val="black"/>
                    </a:solidFill>
                    <a:latin typeface="Lucida Sans Unicode"/>
                    <a:cs typeface="Lucida Sans Unicode"/>
                  </a:rPr>
                  <a:t>− </a:t>
                </a:r>
                <a:r>
                  <a:rPr lang="en-US" sz="2400" spc="-30" dirty="0">
                    <a:solidFill>
                      <a:prstClr val="black"/>
                    </a:solidFill>
                    <a:latin typeface="Arial"/>
                    <a:cs typeface="Arial"/>
                  </a:rPr>
                  <a:t>Φ(</a:t>
                </a:r>
                <a:r>
                  <a:rPr lang="en-US" sz="2400" i="1" spc="-30" dirty="0">
                    <a:solidFill>
                      <a:prstClr val="black"/>
                    </a:solidFill>
                    <a:latin typeface="Arial"/>
                    <a:cs typeface="Arial"/>
                  </a:rPr>
                  <a:t>a</a:t>
                </a:r>
                <a:r>
                  <a:rPr lang="en-US" sz="2400" spc="-30" dirty="0">
                    <a:solidFill>
                      <a:prstClr val="black"/>
                    </a:solidFill>
                    <a:latin typeface="Arial"/>
                    <a:cs typeface="Arial"/>
                  </a:rPr>
                  <a:t>)</a:t>
                </a:r>
                <a:endParaRPr lang="en-US" sz="2400" dirty="0">
                  <a:solidFill>
                    <a:prstClr val="black"/>
                  </a:solidFill>
                  <a:latin typeface="Arial"/>
                  <a:cs typeface="Arial"/>
                </a:endParaRPr>
              </a:p>
              <a:p>
                <a:pPr marL="573821" indent="-264260" defTabSz="1812066">
                  <a:spcBef>
                    <a:spcPts val="664"/>
                  </a:spcBef>
                  <a:buClr>
                    <a:srgbClr val="1FA49A"/>
                  </a:buClr>
                  <a:buSzPct val="90909"/>
                  <a:buFont typeface="Lucida Sans Unicode"/>
                  <a:buChar char="•"/>
                  <a:tabLst>
                    <a:tab pos="575079" algn="l"/>
                  </a:tabLst>
                </a:pPr>
                <a:r>
                  <a:rPr lang="en-US" sz="2400" spc="-69" dirty="0">
                    <a:solidFill>
                      <a:prstClr val="black"/>
                    </a:solidFill>
                    <a:latin typeface="Tahoma"/>
                    <a:cs typeface="Tahoma"/>
                  </a:rPr>
                  <a:t>Can </a:t>
                </a:r>
                <a:r>
                  <a:rPr lang="en-US" sz="2400" spc="-159" dirty="0">
                    <a:solidFill>
                      <a:prstClr val="black"/>
                    </a:solidFill>
                    <a:latin typeface="Tahoma"/>
                    <a:cs typeface="Tahoma"/>
                  </a:rPr>
                  <a:t>use </a:t>
                </a:r>
                <a:r>
                  <a:rPr lang="en-US" sz="2400" spc="-40" dirty="0">
                    <a:solidFill>
                      <a:prstClr val="black"/>
                    </a:solidFill>
                    <a:latin typeface="Tahoma"/>
                    <a:cs typeface="Tahoma"/>
                  </a:rPr>
                  <a:t>to </a:t>
                </a:r>
                <a:r>
                  <a:rPr lang="en-US" sz="2400" spc="-59" dirty="0">
                    <a:solidFill>
                      <a:prstClr val="black"/>
                    </a:solidFill>
                    <a:latin typeface="Tahoma"/>
                    <a:cs typeface="Tahoma"/>
                  </a:rPr>
                  <a:t>track </a:t>
                </a:r>
                <a:r>
                  <a:rPr lang="en-US" sz="2400" spc="-149" dirty="0">
                    <a:solidFill>
                      <a:prstClr val="black"/>
                    </a:solidFill>
                    <a:latin typeface="Tahoma"/>
                    <a:cs typeface="Tahoma"/>
                  </a:rPr>
                  <a:t>down </a:t>
                </a:r>
                <a:r>
                  <a:rPr lang="en-US" sz="2400" b="1" spc="-159" dirty="0">
                    <a:solidFill>
                      <a:srgbClr val="2E5F66"/>
                    </a:solidFill>
                    <a:latin typeface="Tahoma"/>
                    <a:cs typeface="Tahoma"/>
                  </a:rPr>
                  <a:t>percentiles</a:t>
                </a:r>
                <a:r>
                  <a:rPr lang="en-US" sz="2400" spc="-159" dirty="0">
                    <a:solidFill>
                      <a:prstClr val="black"/>
                    </a:solidFill>
                    <a:latin typeface="Tahoma"/>
                    <a:cs typeface="Tahoma"/>
                  </a:rPr>
                  <a:t>: </a:t>
                </a:r>
                <a:r>
                  <a:rPr lang="en-US" sz="2400" i="1" spc="-99" dirty="0">
                    <a:solidFill>
                      <a:prstClr val="black"/>
                    </a:solidFill>
                    <a:latin typeface="Arial"/>
                    <a:cs typeface="Arial"/>
                  </a:rPr>
                  <a:t>p </a:t>
                </a:r>
                <a:r>
                  <a:rPr lang="en-US" sz="2400" spc="404" dirty="0">
                    <a:solidFill>
                      <a:prstClr val="black"/>
                    </a:solidFill>
                    <a:latin typeface="Arial"/>
                    <a:cs typeface="Arial"/>
                  </a:rPr>
                  <a:t>=</a:t>
                </a:r>
                <a:r>
                  <a:rPr lang="en-US" sz="2400" spc="704" dirty="0">
                    <a:solidFill>
                      <a:prstClr val="black"/>
                    </a:solidFill>
                    <a:latin typeface="Arial"/>
                    <a:cs typeface="Arial"/>
                  </a:rPr>
                  <a:t> </a:t>
                </a:r>
                <a:r>
                  <a:rPr lang="en-US" sz="2400" dirty="0">
                    <a:solidFill>
                      <a:prstClr val="black"/>
                    </a:solidFill>
                    <a:latin typeface="Arial"/>
                    <a:cs typeface="Arial"/>
                  </a:rPr>
                  <a:t>Φ(</a:t>
                </a:r>
                <a:r>
                  <a:rPr lang="en-US" sz="2400" i="1" dirty="0">
                    <a:solidFill>
                      <a:prstClr val="black"/>
                    </a:solidFill>
                    <a:latin typeface="Verdana"/>
                    <a:cs typeface="Verdana"/>
                  </a:rPr>
                  <a:t>η</a:t>
                </a:r>
                <a:r>
                  <a:rPr lang="en-US" sz="2400" dirty="0">
                    <a:solidFill>
                      <a:prstClr val="black"/>
                    </a:solidFill>
                    <a:latin typeface="Arial"/>
                    <a:cs typeface="Arial"/>
                  </a:rPr>
                  <a:t>(</a:t>
                </a:r>
                <a:r>
                  <a:rPr lang="en-US" sz="2400" i="1" dirty="0">
                    <a:solidFill>
                      <a:prstClr val="black"/>
                    </a:solidFill>
                    <a:latin typeface="Arial"/>
                    <a:cs typeface="Arial"/>
                  </a:rPr>
                  <a:t>p</a:t>
                </a:r>
                <a:r>
                  <a:rPr lang="en-US" sz="2400" dirty="0">
                    <a:solidFill>
                      <a:prstClr val="black"/>
                    </a:solidFill>
                    <a:latin typeface="Arial"/>
                    <a:cs typeface="Arial"/>
                  </a:rPr>
                  <a:t>))</a:t>
                </a:r>
              </a:p>
              <a:p>
                <a:pPr marL="75503" defTabSz="1812066">
                  <a:spcBef>
                    <a:spcPts val="178"/>
                  </a:spcBef>
                </a:pPr>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959848" y="1126949"/>
                <a:ext cx="10241552" cy="4457418"/>
              </a:xfrm>
              <a:prstGeom prst="rect">
                <a:avLst/>
              </a:prstGeom>
              <a:blipFill>
                <a:blip r:embed="rId3"/>
                <a:stretch>
                  <a:fillRect l="-1071" t="-1642"/>
                </a:stretch>
              </a:blipFill>
            </p:spPr>
            <p:txBody>
              <a:bodyPr/>
              <a:lstStyle/>
              <a:p>
                <a:r>
                  <a:rPr lang="en-US">
                    <a:noFill/>
                  </a:rPr>
                  <a:t> </a:t>
                </a:r>
              </a:p>
            </p:txBody>
          </p:sp>
        </mc:Fallback>
      </mc:AlternateContent>
      <p:sp>
        <p:nvSpPr>
          <p:cNvPr id="12" name="object 12"/>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13" name="object 13"/>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21</a:t>
            </a:r>
            <a:endParaRPr sz="1387">
              <a:solidFill>
                <a:prstClr val="black"/>
              </a:solidFill>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29465"/>
          </a:xfrm>
          <a:prstGeom prst="rect">
            <a:avLst/>
          </a:prstGeom>
          <a:solidFill>
            <a:srgbClr val="A6E481"/>
          </a:solidFill>
        </p:spPr>
        <p:txBody>
          <a:bodyPr vert="horz" wrap="square" lIns="0" tIns="62917" rIns="0" bIns="0" rtlCol="0">
            <a:spAutoFit/>
          </a:bodyPr>
          <a:lstStyle/>
          <a:p>
            <a:pPr marL="261743" defTabSz="1812066">
              <a:spcBef>
                <a:spcPts val="495"/>
              </a:spcBef>
            </a:pPr>
            <a:r>
              <a:rPr sz="2378" spc="-69" dirty="0">
                <a:solidFill>
                  <a:srgbClr val="505252"/>
                </a:solidFill>
                <a:latin typeface="Tahoma"/>
                <a:cs typeface="Tahoma"/>
              </a:rPr>
              <a:t>Calculating </a:t>
            </a:r>
            <a:r>
              <a:rPr sz="2378" spc="-99" dirty="0">
                <a:solidFill>
                  <a:srgbClr val="505252"/>
                </a:solidFill>
                <a:latin typeface="Tahoma"/>
                <a:cs typeface="Tahoma"/>
              </a:rPr>
              <a:t>Normal </a:t>
            </a:r>
            <a:r>
              <a:rPr sz="2378" spc="-129" dirty="0">
                <a:solidFill>
                  <a:srgbClr val="505252"/>
                </a:solidFill>
                <a:latin typeface="Tahoma"/>
                <a:cs typeface="Tahoma"/>
              </a:rPr>
              <a:t>Values: </a:t>
            </a:r>
            <a:r>
              <a:rPr sz="2378" spc="-109" dirty="0">
                <a:solidFill>
                  <a:srgbClr val="505252"/>
                </a:solidFill>
                <a:latin typeface="Tahoma"/>
                <a:cs typeface="Tahoma"/>
              </a:rPr>
              <a:t>Table</a:t>
            </a:r>
            <a:endParaRPr sz="2378">
              <a:solidFill>
                <a:prstClr val="black"/>
              </a:solidFill>
              <a:latin typeface="Tahoma"/>
              <a:cs typeface="Tahoma"/>
            </a:endParaRPr>
          </a:p>
        </p:txBody>
      </p:sp>
      <p:sp>
        <p:nvSpPr>
          <p:cNvPr id="3" name="object 3"/>
          <p:cNvSpPr/>
          <p:nvPr/>
        </p:nvSpPr>
        <p:spPr>
          <a:xfrm>
            <a:off x="2591599" y="1265395"/>
            <a:ext cx="7004597" cy="4756558"/>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a:spLocks noGrp="1"/>
          </p:cNvSpPr>
          <p:nvPr>
            <p:ph type="sldNum" sz="quarter" idx="7"/>
          </p:nvPr>
        </p:nvSpPr>
        <p:spPr>
          <a:xfrm>
            <a:off x="17954979" y="12968765"/>
            <a:ext cx="8981900" cy="223622"/>
          </a:xfrm>
          <a:prstGeom prst="rect">
            <a:avLst/>
          </a:prstGeom>
        </p:spPr>
        <p:txBody>
          <a:bodyPr vert="horz" wrap="square" lIns="0" tIns="10067" rIns="0" bIns="0" rtlCol="0">
            <a:spAutoFit/>
          </a:bodyPr>
          <a:lstStyle/>
          <a:p>
            <a:pPr marL="25168" defTabSz="1812066">
              <a:spcBef>
                <a:spcPts val="79"/>
              </a:spcBef>
              <a:tabLst>
                <a:tab pos="3124556" algn="l"/>
              </a:tabLst>
            </a:pPr>
            <a:r>
              <a:rPr spc="10" dirty="0"/>
              <a:t>Alex  </a:t>
            </a:r>
            <a:r>
              <a:rPr dirty="0"/>
              <a:t>Hoagland</a:t>
            </a:r>
            <a:r>
              <a:rPr spc="-129" dirty="0"/>
              <a:t> </a:t>
            </a:r>
            <a:r>
              <a:rPr spc="30" dirty="0"/>
              <a:t>(Boston</a:t>
            </a:r>
            <a:r>
              <a:rPr spc="139" dirty="0"/>
              <a:t> </a:t>
            </a:r>
            <a:r>
              <a:rPr spc="20" dirty="0"/>
              <a:t>University)	</a:t>
            </a:r>
            <a:r>
              <a:rPr spc="-10" dirty="0"/>
              <a:t>22</a:t>
            </a:r>
          </a:p>
        </p:txBody>
      </p:sp>
      <p:pic>
        <p:nvPicPr>
          <p:cNvPr id="6" name="Picture 5" descr="RStudio - RStudio">
            <a:extLst>
              <a:ext uri="{FF2B5EF4-FFF2-40B4-BE49-F238E27FC236}">
                <a16:creationId xmlns:a16="http://schemas.microsoft.com/office/drawing/2014/main" id="{DA0F679F-2457-CB75-DCF6-4BDC6E2EE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B3BF805-EDEE-5EE8-8AAA-F73A9577B1B0}"/>
              </a:ext>
            </a:extLst>
          </p:cNvPr>
          <p:cNvPicPr>
            <a:picLocks noChangeAspect="1"/>
          </p:cNvPicPr>
          <p:nvPr/>
        </p:nvPicPr>
        <p:blipFill>
          <a:blip r:embed="rId3"/>
          <a:stretch>
            <a:fillRect/>
          </a:stretch>
        </p:blipFill>
        <p:spPr>
          <a:xfrm>
            <a:off x="924375" y="638419"/>
            <a:ext cx="6616823" cy="5574673"/>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9024" y="224815"/>
            <a:ext cx="7490947" cy="459961"/>
          </a:xfrm>
          <a:prstGeom prst="rect">
            <a:avLst/>
          </a:prstGeom>
          <a:solidFill>
            <a:srgbClr val="A6E481"/>
          </a:solidFill>
        </p:spPr>
        <p:txBody>
          <a:bodyPr vert="horz" wrap="square" lIns="0" tIns="93118" rIns="0" bIns="0" rtlCol="0">
            <a:spAutoFit/>
          </a:bodyPr>
          <a:lstStyle/>
          <a:p>
            <a:pPr marL="261743">
              <a:spcBef>
                <a:spcPts val="733"/>
              </a:spcBef>
            </a:pPr>
            <a:r>
              <a:rPr sz="2378" b="0" spc="-99" dirty="0">
                <a:latin typeface="Tahoma"/>
                <a:cs typeface="Tahoma"/>
              </a:rPr>
              <a:t>Standardization</a:t>
            </a:r>
            <a:endParaRPr sz="2378">
              <a:latin typeface="Tahoma"/>
              <a:cs typeface="Tahoma"/>
            </a:endParaRPr>
          </a:p>
        </p:txBody>
      </p:sp>
      <p:sp>
        <p:nvSpPr>
          <p:cNvPr id="7" name="object 7"/>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8" name="object 8"/>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25</a:t>
            </a:r>
            <a:endParaRPr sz="1387">
              <a:solidFill>
                <a:prstClr val="black"/>
              </a:solidFill>
              <a:latin typeface="Arial"/>
              <a:cs typeface="Arial"/>
            </a:endParaRPr>
          </a:p>
        </p:txBody>
      </p:sp>
      <p:sp>
        <p:nvSpPr>
          <p:cNvPr id="3" name="object 3"/>
          <p:cNvSpPr txBox="1"/>
          <p:nvPr/>
        </p:nvSpPr>
        <p:spPr>
          <a:xfrm>
            <a:off x="2166077" y="1346129"/>
            <a:ext cx="7750169" cy="1539972"/>
          </a:xfrm>
          <a:prstGeom prst="rect">
            <a:avLst/>
          </a:prstGeom>
        </p:spPr>
        <p:txBody>
          <a:bodyPr vert="horz" wrap="square" lIns="0" tIns="13842" rIns="0" bIns="0" rtlCol="0">
            <a:spAutoFit/>
          </a:bodyPr>
          <a:lstStyle/>
          <a:p>
            <a:pPr marL="75503" marR="60402" defTabSz="1812066">
              <a:lnSpc>
                <a:spcPct val="102600"/>
              </a:lnSpc>
              <a:spcBef>
                <a:spcPts val="109"/>
              </a:spcBef>
            </a:pPr>
            <a:r>
              <a:rPr sz="2180" spc="-109" dirty="0">
                <a:solidFill>
                  <a:prstClr val="black"/>
                </a:solidFill>
                <a:latin typeface="Tahoma"/>
                <a:cs typeface="Tahoma"/>
              </a:rPr>
              <a:t>We </a:t>
            </a:r>
            <a:r>
              <a:rPr sz="2180" spc="-159" dirty="0">
                <a:solidFill>
                  <a:prstClr val="black"/>
                </a:solidFill>
                <a:latin typeface="Tahoma"/>
                <a:cs typeface="Tahoma"/>
              </a:rPr>
              <a:t>use </a:t>
            </a:r>
            <a:r>
              <a:rPr sz="2180" b="1" spc="-188" dirty="0">
                <a:solidFill>
                  <a:srgbClr val="1FA49A"/>
                </a:solidFill>
                <a:latin typeface="Tahoma"/>
                <a:cs typeface="Tahoma"/>
              </a:rPr>
              <a:t>one </a:t>
            </a:r>
            <a:r>
              <a:rPr sz="2180" b="1" spc="-149" dirty="0">
                <a:solidFill>
                  <a:srgbClr val="1FA49A"/>
                </a:solidFill>
                <a:latin typeface="Tahoma"/>
                <a:cs typeface="Tahoma"/>
              </a:rPr>
              <a:t>table </a:t>
            </a:r>
            <a:r>
              <a:rPr sz="2180" spc="-30" dirty="0">
                <a:solidFill>
                  <a:prstClr val="black"/>
                </a:solidFill>
                <a:latin typeface="Tahoma"/>
                <a:cs typeface="Tahoma"/>
              </a:rPr>
              <a:t>(to </a:t>
            </a:r>
            <a:r>
              <a:rPr sz="2180" spc="-89" dirty="0">
                <a:solidFill>
                  <a:prstClr val="black"/>
                </a:solidFill>
                <a:latin typeface="Tahoma"/>
                <a:cs typeface="Tahoma"/>
              </a:rPr>
              <a:t>rule </a:t>
            </a:r>
            <a:r>
              <a:rPr sz="2180" spc="-109" dirty="0">
                <a:solidFill>
                  <a:prstClr val="black"/>
                </a:solidFill>
                <a:latin typeface="Tahoma"/>
                <a:cs typeface="Tahoma"/>
              </a:rPr>
              <a:t>them </a:t>
            </a:r>
            <a:r>
              <a:rPr sz="2180" spc="-30" dirty="0">
                <a:solidFill>
                  <a:prstClr val="black"/>
                </a:solidFill>
                <a:latin typeface="Tahoma"/>
                <a:cs typeface="Tahoma"/>
              </a:rPr>
              <a:t>all) </a:t>
            </a:r>
            <a:r>
              <a:rPr sz="2180" spc="-59" dirty="0">
                <a:solidFill>
                  <a:prstClr val="black"/>
                </a:solidFill>
                <a:latin typeface="Tahoma"/>
                <a:cs typeface="Tahoma"/>
              </a:rPr>
              <a:t>with </a:t>
            </a:r>
            <a:r>
              <a:rPr sz="2180" spc="-109" dirty="0">
                <a:solidFill>
                  <a:prstClr val="black"/>
                </a:solidFill>
                <a:latin typeface="Tahoma"/>
                <a:cs typeface="Tahoma"/>
              </a:rPr>
              <a:t>normals </a:t>
            </a:r>
            <a:r>
              <a:rPr sz="2180" spc="-139" dirty="0">
                <a:solidFill>
                  <a:prstClr val="black"/>
                </a:solidFill>
                <a:latin typeface="Tahoma"/>
                <a:cs typeface="Tahoma"/>
              </a:rPr>
              <a:t>because </a:t>
            </a:r>
            <a:r>
              <a:rPr sz="2180" spc="-109" dirty="0">
                <a:solidFill>
                  <a:prstClr val="black"/>
                </a:solidFill>
                <a:latin typeface="Tahoma"/>
                <a:cs typeface="Tahoma"/>
              </a:rPr>
              <a:t>there </a:t>
            </a:r>
            <a:r>
              <a:rPr sz="2180" spc="-89" dirty="0">
                <a:solidFill>
                  <a:prstClr val="black"/>
                </a:solidFill>
                <a:latin typeface="Tahoma"/>
                <a:cs typeface="Tahoma"/>
              </a:rPr>
              <a:t>is  </a:t>
            </a:r>
            <a:r>
              <a:rPr sz="2180" spc="-119" dirty="0">
                <a:solidFill>
                  <a:prstClr val="black"/>
                </a:solidFill>
                <a:latin typeface="Tahoma"/>
                <a:cs typeface="Tahoma"/>
              </a:rPr>
              <a:t>an </a:t>
            </a:r>
            <a:r>
              <a:rPr sz="2180" spc="-149" dirty="0">
                <a:solidFill>
                  <a:prstClr val="black"/>
                </a:solidFill>
                <a:latin typeface="Tahoma"/>
                <a:cs typeface="Tahoma"/>
              </a:rPr>
              <a:t>easy </a:t>
            </a:r>
            <a:r>
              <a:rPr sz="2180" spc="-168" dirty="0">
                <a:solidFill>
                  <a:prstClr val="black"/>
                </a:solidFill>
                <a:latin typeface="Tahoma"/>
                <a:cs typeface="Tahoma"/>
              </a:rPr>
              <a:t>way </a:t>
            </a:r>
            <a:r>
              <a:rPr sz="2180" spc="-40" dirty="0">
                <a:solidFill>
                  <a:prstClr val="black"/>
                </a:solidFill>
                <a:latin typeface="Tahoma"/>
                <a:cs typeface="Tahoma"/>
              </a:rPr>
              <a:t>to </a:t>
            </a:r>
            <a:r>
              <a:rPr sz="2180" spc="-129" dirty="0">
                <a:solidFill>
                  <a:prstClr val="black"/>
                </a:solidFill>
                <a:latin typeface="Tahoma"/>
                <a:cs typeface="Tahoma"/>
              </a:rPr>
              <a:t>map </a:t>
            </a:r>
            <a:r>
              <a:rPr sz="2180" spc="-99" dirty="0">
                <a:solidFill>
                  <a:prstClr val="black"/>
                </a:solidFill>
                <a:latin typeface="Tahoma"/>
                <a:cs typeface="Tahoma"/>
              </a:rPr>
              <a:t>from </a:t>
            </a:r>
            <a:r>
              <a:rPr sz="2180" b="1" spc="-168" dirty="0">
                <a:solidFill>
                  <a:srgbClr val="2E5F66"/>
                </a:solidFill>
                <a:latin typeface="Tahoma"/>
                <a:cs typeface="Tahoma"/>
              </a:rPr>
              <a:t>any normal </a:t>
            </a:r>
            <a:r>
              <a:rPr sz="2180" spc="-69" dirty="0">
                <a:solidFill>
                  <a:prstClr val="black"/>
                </a:solidFill>
                <a:latin typeface="Tahoma"/>
                <a:cs typeface="Tahoma"/>
              </a:rPr>
              <a:t>distributions </a:t>
            </a:r>
            <a:r>
              <a:rPr sz="2180" spc="-40" dirty="0">
                <a:solidFill>
                  <a:prstClr val="black"/>
                </a:solidFill>
                <a:latin typeface="Tahoma"/>
                <a:cs typeface="Tahoma"/>
              </a:rPr>
              <a:t>to </a:t>
            </a:r>
            <a:r>
              <a:rPr sz="2180" spc="-119" dirty="0">
                <a:solidFill>
                  <a:prstClr val="black"/>
                </a:solidFill>
                <a:latin typeface="Tahoma"/>
                <a:cs typeface="Tahoma"/>
              </a:rPr>
              <a:t>a </a:t>
            </a:r>
            <a:r>
              <a:rPr sz="2180" spc="-109" dirty="0">
                <a:solidFill>
                  <a:prstClr val="black"/>
                </a:solidFill>
                <a:latin typeface="Tahoma"/>
                <a:cs typeface="Tahoma"/>
              </a:rPr>
              <a:t>standard  normal:</a:t>
            </a:r>
            <a:endParaRPr sz="2180">
              <a:solidFill>
                <a:prstClr val="black"/>
              </a:solidFill>
              <a:latin typeface="Tahoma"/>
              <a:cs typeface="Tahoma"/>
            </a:endParaRPr>
          </a:p>
          <a:p>
            <a:pPr marL="75503" defTabSz="1812066">
              <a:spcBef>
                <a:spcPts val="1189"/>
              </a:spcBef>
            </a:pPr>
            <a:r>
              <a:rPr sz="2180" spc="-139" dirty="0">
                <a:solidFill>
                  <a:prstClr val="black"/>
                </a:solidFill>
                <a:latin typeface="Tahoma"/>
                <a:cs typeface="Tahoma"/>
              </a:rPr>
              <a:t>If </a:t>
            </a:r>
            <a:r>
              <a:rPr sz="2180" i="1" spc="-20" dirty="0">
                <a:solidFill>
                  <a:prstClr val="black"/>
                </a:solidFill>
                <a:latin typeface="Arial"/>
                <a:cs typeface="Arial"/>
              </a:rPr>
              <a:t>X </a:t>
            </a:r>
            <a:r>
              <a:rPr sz="2180" spc="-59" dirty="0">
                <a:solidFill>
                  <a:prstClr val="black"/>
                </a:solidFill>
                <a:latin typeface="Lucida Sans Unicode"/>
                <a:cs typeface="Lucida Sans Unicode"/>
              </a:rPr>
              <a:t>∼ </a:t>
            </a:r>
            <a:r>
              <a:rPr sz="2180" spc="159" dirty="0">
                <a:solidFill>
                  <a:prstClr val="black"/>
                </a:solidFill>
                <a:latin typeface="Lucida Sans Unicode"/>
                <a:cs typeface="Lucida Sans Unicode"/>
              </a:rPr>
              <a:t>N </a:t>
            </a:r>
            <a:r>
              <a:rPr sz="2180" spc="-59" dirty="0">
                <a:solidFill>
                  <a:prstClr val="black"/>
                </a:solidFill>
                <a:latin typeface="Arial"/>
                <a:cs typeface="Arial"/>
              </a:rPr>
              <a:t>(</a:t>
            </a:r>
            <a:r>
              <a:rPr sz="2180" i="1" spc="-59" dirty="0">
                <a:solidFill>
                  <a:prstClr val="black"/>
                </a:solidFill>
                <a:latin typeface="Verdana"/>
                <a:cs typeface="Verdana"/>
              </a:rPr>
              <a:t>µ,</a:t>
            </a:r>
            <a:r>
              <a:rPr sz="2180" i="1" spc="-515" dirty="0">
                <a:solidFill>
                  <a:prstClr val="black"/>
                </a:solidFill>
                <a:latin typeface="Verdana"/>
                <a:cs typeface="Verdana"/>
              </a:rPr>
              <a:t> </a:t>
            </a:r>
            <a:r>
              <a:rPr sz="2180" i="1" spc="50" dirty="0">
                <a:solidFill>
                  <a:prstClr val="black"/>
                </a:solidFill>
                <a:latin typeface="Verdana"/>
                <a:cs typeface="Verdana"/>
              </a:rPr>
              <a:t>σ</a:t>
            </a:r>
            <a:r>
              <a:rPr sz="2378" spc="73" baseline="27777" dirty="0">
                <a:solidFill>
                  <a:prstClr val="black"/>
                </a:solidFill>
                <a:latin typeface="Calibri"/>
                <a:cs typeface="Calibri"/>
              </a:rPr>
              <a:t>2</a:t>
            </a:r>
            <a:r>
              <a:rPr sz="2180" spc="50" dirty="0">
                <a:solidFill>
                  <a:prstClr val="black"/>
                </a:solidFill>
                <a:latin typeface="Arial"/>
                <a:cs typeface="Arial"/>
              </a:rPr>
              <a:t>)</a:t>
            </a:r>
            <a:endParaRPr sz="2180">
              <a:solidFill>
                <a:prstClr val="black"/>
              </a:solidFill>
              <a:latin typeface="Arial"/>
              <a:cs typeface="Arial"/>
            </a:endParaRPr>
          </a:p>
        </p:txBody>
      </p:sp>
      <p:sp>
        <p:nvSpPr>
          <p:cNvPr id="4" name="object 4"/>
          <p:cNvSpPr txBox="1"/>
          <p:nvPr/>
        </p:nvSpPr>
        <p:spPr>
          <a:xfrm>
            <a:off x="4774859" y="3257685"/>
            <a:ext cx="541090" cy="358348"/>
          </a:xfrm>
          <a:prstGeom prst="rect">
            <a:avLst/>
          </a:prstGeom>
        </p:spPr>
        <p:txBody>
          <a:bodyPr vert="horz" wrap="square" lIns="0" tIns="22650" rIns="0" bIns="0" rtlCol="0">
            <a:spAutoFit/>
          </a:bodyPr>
          <a:lstStyle/>
          <a:p>
            <a:pPr marL="25168" defTabSz="1812066">
              <a:spcBef>
                <a:spcPts val="178"/>
              </a:spcBef>
            </a:pPr>
            <a:r>
              <a:rPr sz="2180" i="1" spc="-20" dirty="0">
                <a:solidFill>
                  <a:prstClr val="black"/>
                </a:solidFill>
                <a:latin typeface="Arial"/>
                <a:cs typeface="Arial"/>
              </a:rPr>
              <a:t>Z</a:t>
            </a:r>
            <a:r>
              <a:rPr sz="2180" i="1" spc="89" dirty="0">
                <a:solidFill>
                  <a:prstClr val="black"/>
                </a:solidFill>
                <a:latin typeface="Arial"/>
                <a:cs typeface="Arial"/>
              </a:rPr>
              <a:t> </a:t>
            </a:r>
            <a:r>
              <a:rPr sz="2180" spc="404" dirty="0">
                <a:solidFill>
                  <a:prstClr val="black"/>
                </a:solidFill>
                <a:latin typeface="Arial"/>
                <a:cs typeface="Arial"/>
              </a:rPr>
              <a:t>=</a:t>
            </a:r>
            <a:endParaRPr sz="2180">
              <a:solidFill>
                <a:prstClr val="black"/>
              </a:solidFill>
              <a:latin typeface="Arial"/>
              <a:cs typeface="Arial"/>
            </a:endParaRPr>
          </a:p>
        </p:txBody>
      </p:sp>
      <p:sp>
        <p:nvSpPr>
          <p:cNvPr id="5" name="object 5"/>
          <p:cNvSpPr txBox="1"/>
          <p:nvPr/>
        </p:nvSpPr>
        <p:spPr>
          <a:xfrm>
            <a:off x="5371695" y="3027355"/>
            <a:ext cx="771368" cy="746764"/>
          </a:xfrm>
          <a:prstGeom prst="rect">
            <a:avLst/>
          </a:prstGeom>
        </p:spPr>
        <p:txBody>
          <a:bodyPr vert="horz" wrap="square" lIns="0" tIns="25167" rIns="0" bIns="0" rtlCol="0">
            <a:spAutoFit/>
          </a:bodyPr>
          <a:lstStyle/>
          <a:p>
            <a:pPr marL="302011" marR="10067" indent="-278102" defTabSz="1812066">
              <a:lnSpc>
                <a:spcPct val="112599"/>
              </a:lnSpc>
              <a:spcBef>
                <a:spcPts val="198"/>
              </a:spcBef>
            </a:pPr>
            <a:r>
              <a:rPr sz="2180" i="1" u="sng" spc="-20" dirty="0">
                <a:solidFill>
                  <a:prstClr val="black"/>
                </a:solidFill>
                <a:uFill>
                  <a:solidFill>
                    <a:srgbClr val="000000"/>
                  </a:solidFill>
                </a:uFill>
                <a:latin typeface="Arial"/>
                <a:cs typeface="Arial"/>
              </a:rPr>
              <a:t>X </a:t>
            </a:r>
            <a:r>
              <a:rPr sz="2180" u="sng" spc="-59" dirty="0">
                <a:solidFill>
                  <a:prstClr val="black"/>
                </a:solidFill>
                <a:uFill>
                  <a:solidFill>
                    <a:srgbClr val="000000"/>
                  </a:solidFill>
                </a:uFill>
                <a:latin typeface="Lucida Sans Unicode"/>
                <a:cs typeface="Lucida Sans Unicode"/>
              </a:rPr>
              <a:t>−</a:t>
            </a:r>
            <a:r>
              <a:rPr sz="2180" spc="-208" dirty="0">
                <a:solidFill>
                  <a:prstClr val="black"/>
                </a:solidFill>
                <a:latin typeface="Lucida Sans Unicode"/>
                <a:cs typeface="Lucida Sans Unicode"/>
              </a:rPr>
              <a:t> </a:t>
            </a:r>
            <a:r>
              <a:rPr sz="2180" i="1" u="sng" spc="-99" dirty="0">
                <a:solidFill>
                  <a:prstClr val="black"/>
                </a:solidFill>
                <a:uFill>
                  <a:solidFill>
                    <a:srgbClr val="000000"/>
                  </a:solidFill>
                </a:uFill>
                <a:latin typeface="Verdana"/>
                <a:cs typeface="Verdana"/>
              </a:rPr>
              <a:t>µ </a:t>
            </a:r>
            <a:r>
              <a:rPr sz="2180" i="1" spc="-99" dirty="0">
                <a:solidFill>
                  <a:prstClr val="black"/>
                </a:solidFill>
                <a:latin typeface="Verdana"/>
                <a:cs typeface="Verdana"/>
              </a:rPr>
              <a:t> </a:t>
            </a:r>
            <a:r>
              <a:rPr sz="2180" i="1" spc="-149" dirty="0">
                <a:solidFill>
                  <a:prstClr val="black"/>
                </a:solidFill>
                <a:latin typeface="Verdana"/>
                <a:cs typeface="Verdana"/>
              </a:rPr>
              <a:t>σ</a:t>
            </a:r>
            <a:endParaRPr sz="2180">
              <a:solidFill>
                <a:prstClr val="black"/>
              </a:solidFill>
              <a:latin typeface="Verdana"/>
              <a:cs typeface="Verdana"/>
            </a:endParaRPr>
          </a:p>
        </p:txBody>
      </p:sp>
      <p:sp>
        <p:nvSpPr>
          <p:cNvPr id="6" name="object 6"/>
          <p:cNvSpPr txBox="1"/>
          <p:nvPr/>
        </p:nvSpPr>
        <p:spPr>
          <a:xfrm>
            <a:off x="6198782" y="3257685"/>
            <a:ext cx="1214306" cy="358348"/>
          </a:xfrm>
          <a:prstGeom prst="rect">
            <a:avLst/>
          </a:prstGeom>
        </p:spPr>
        <p:txBody>
          <a:bodyPr vert="horz" wrap="square" lIns="0" tIns="22650" rIns="0" bIns="0" rtlCol="0">
            <a:spAutoFit/>
          </a:bodyPr>
          <a:lstStyle/>
          <a:p>
            <a:pPr marL="25168" defTabSz="1812066">
              <a:spcBef>
                <a:spcPts val="178"/>
              </a:spcBef>
            </a:pPr>
            <a:r>
              <a:rPr sz="2180" spc="-59" dirty="0">
                <a:solidFill>
                  <a:prstClr val="black"/>
                </a:solidFill>
                <a:latin typeface="Lucida Sans Unicode"/>
                <a:cs typeface="Lucida Sans Unicode"/>
              </a:rPr>
              <a:t>∼</a:t>
            </a:r>
            <a:r>
              <a:rPr sz="2180" spc="-168" dirty="0">
                <a:solidFill>
                  <a:prstClr val="black"/>
                </a:solidFill>
                <a:latin typeface="Lucida Sans Unicode"/>
                <a:cs typeface="Lucida Sans Unicode"/>
              </a:rPr>
              <a:t> </a:t>
            </a:r>
            <a:r>
              <a:rPr sz="2180" spc="159" dirty="0">
                <a:solidFill>
                  <a:prstClr val="black"/>
                </a:solidFill>
                <a:latin typeface="Lucida Sans Unicode"/>
                <a:cs typeface="Lucida Sans Unicode"/>
              </a:rPr>
              <a:t>N</a:t>
            </a:r>
            <a:r>
              <a:rPr sz="2180" spc="-404" dirty="0">
                <a:solidFill>
                  <a:prstClr val="black"/>
                </a:solidFill>
                <a:latin typeface="Lucida Sans Unicode"/>
                <a:cs typeface="Lucida Sans Unicode"/>
              </a:rPr>
              <a:t> </a:t>
            </a:r>
            <a:r>
              <a:rPr sz="2180" spc="-69" dirty="0">
                <a:solidFill>
                  <a:prstClr val="black"/>
                </a:solidFill>
                <a:latin typeface="Arial"/>
                <a:cs typeface="Arial"/>
              </a:rPr>
              <a:t>(</a:t>
            </a:r>
            <a:r>
              <a:rPr sz="2180" spc="-69" dirty="0">
                <a:solidFill>
                  <a:prstClr val="black"/>
                </a:solidFill>
                <a:latin typeface="Tahoma"/>
                <a:cs typeface="Tahoma"/>
              </a:rPr>
              <a:t>0</a:t>
            </a:r>
            <a:r>
              <a:rPr sz="2180" i="1" spc="-69" dirty="0">
                <a:solidFill>
                  <a:prstClr val="black"/>
                </a:solidFill>
                <a:latin typeface="Verdana"/>
                <a:cs typeface="Verdana"/>
              </a:rPr>
              <a:t>,</a:t>
            </a:r>
            <a:r>
              <a:rPr sz="2180" i="1" spc="-454" dirty="0">
                <a:solidFill>
                  <a:prstClr val="black"/>
                </a:solidFill>
                <a:latin typeface="Verdana"/>
                <a:cs typeface="Verdana"/>
              </a:rPr>
              <a:t> </a:t>
            </a:r>
            <a:r>
              <a:rPr sz="2180" spc="-10" dirty="0">
                <a:solidFill>
                  <a:prstClr val="black"/>
                </a:solidFill>
                <a:latin typeface="Tahoma"/>
                <a:cs typeface="Tahoma"/>
              </a:rPr>
              <a:t>1</a:t>
            </a:r>
            <a:r>
              <a:rPr sz="2180" spc="-10" dirty="0">
                <a:solidFill>
                  <a:prstClr val="black"/>
                </a:solidFill>
                <a:latin typeface="Arial"/>
                <a:cs typeface="Arial"/>
              </a:rPr>
              <a:t>)</a:t>
            </a:r>
            <a:endParaRPr sz="2180">
              <a:solidFill>
                <a:prstClr val="black"/>
              </a:solidFill>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371447"/>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371447"/>
              </a:xfrm>
              <a:prstGeom prst="rect">
                <a:avLst/>
              </a:prstGeom>
              <a:blipFill>
                <a:blip r:embed="rId2"/>
                <a:stretch>
                  <a:fillRect l="-1600" t="-24590" b="-49180"/>
                </a:stretch>
              </a:blipFill>
            </p:spPr>
            <p:txBody>
              <a:bodyPr/>
              <a:lstStyle/>
              <a:p>
                <a:r>
                  <a:rPr lang="en-US">
                    <a:noFill/>
                  </a:rPr>
                  <a:t> </a:t>
                </a:r>
              </a:p>
            </p:txBody>
          </p:sp>
        </mc:Fallback>
      </mc:AlternateContent>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9024" y="224815"/>
            <a:ext cx="7490947" cy="463641"/>
          </a:xfrm>
          <a:prstGeom prst="rect">
            <a:avLst/>
          </a:prstGeom>
          <a:solidFill>
            <a:srgbClr val="A6E481"/>
          </a:solidFill>
        </p:spPr>
        <p:txBody>
          <a:bodyPr vert="horz" wrap="square" lIns="0" tIns="62917" rIns="0" bIns="0" rtlCol="0">
            <a:spAutoFit/>
          </a:bodyPr>
          <a:lstStyle/>
          <a:p>
            <a:pPr marL="261743" defTabSz="1812066">
              <a:spcBef>
                <a:spcPts val="495"/>
              </a:spcBef>
            </a:pPr>
            <a:r>
              <a:rPr sz="2600" spc="-119" dirty="0">
                <a:solidFill>
                  <a:srgbClr val="505252"/>
                </a:solidFill>
                <a:latin typeface="Times New Roman" panose="02020603050405020304" pitchFamily="18" charset="0"/>
                <a:cs typeface="Times New Roman" panose="02020603050405020304" pitchFamily="18" charset="0"/>
              </a:rPr>
              <a:t>Example: </a:t>
            </a:r>
            <a:r>
              <a:rPr sz="2600" spc="-50" dirty="0">
                <a:solidFill>
                  <a:srgbClr val="505252"/>
                </a:solidFill>
                <a:latin typeface="Times New Roman" panose="02020603050405020304" pitchFamily="18" charset="0"/>
                <a:cs typeface="Times New Roman" panose="02020603050405020304" pitchFamily="18" charset="0"/>
              </a:rPr>
              <a:t>Stock</a:t>
            </a:r>
            <a:r>
              <a:rPr sz="2600" spc="-198" dirty="0">
                <a:solidFill>
                  <a:srgbClr val="505252"/>
                </a:solidFill>
                <a:latin typeface="Times New Roman" panose="02020603050405020304" pitchFamily="18" charset="0"/>
                <a:cs typeface="Times New Roman" panose="02020603050405020304" pitchFamily="18" charset="0"/>
              </a:rPr>
              <a:t> </a:t>
            </a:r>
            <a:r>
              <a:rPr sz="2600" spc="-99" dirty="0">
                <a:solidFill>
                  <a:srgbClr val="505252"/>
                </a:solidFill>
                <a:latin typeface="Times New Roman" panose="02020603050405020304" pitchFamily="18" charset="0"/>
                <a:cs typeface="Times New Roman" panose="02020603050405020304" pitchFamily="18" charset="0"/>
              </a:rPr>
              <a:t>Returns</a:t>
            </a:r>
            <a:endParaRPr sz="26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a:spLocks noGrp="1"/>
          </p:cNvSpPr>
          <p:nvPr>
            <p:ph type="ftr" sz="quarter" idx="5"/>
          </p:nvPr>
        </p:nvSpPr>
        <p:spPr>
          <a:xfrm>
            <a:off x="2576337" y="12968767"/>
            <a:ext cx="4209749" cy="223622"/>
          </a:xfrm>
          <a:prstGeom prst="rect">
            <a:avLst/>
          </a:prstGeom>
        </p:spPr>
        <p:txBody>
          <a:bodyPr vert="horz" wrap="square" lIns="0" tIns="10067" rIns="0" bIns="0" rtlCol="0">
            <a:spAutoFit/>
          </a:bodyPr>
          <a:lstStyle/>
          <a:p>
            <a:pPr marL="25168" defTabSz="1812066">
              <a:spcBef>
                <a:spcPts val="79"/>
              </a:spcBef>
            </a:pPr>
            <a:r>
              <a:rPr spc="-20" dirty="0"/>
              <a:t>EC </a:t>
            </a:r>
            <a:r>
              <a:rPr spc="-10" dirty="0"/>
              <a:t>303: </a:t>
            </a:r>
            <a:r>
              <a:rPr dirty="0"/>
              <a:t>Chapter</a:t>
            </a:r>
            <a:r>
              <a:rPr spc="89" dirty="0"/>
              <a:t> </a:t>
            </a:r>
            <a:r>
              <a:rPr spc="-10" dirty="0"/>
              <a:t>4</a:t>
            </a:r>
          </a:p>
        </p:txBody>
      </p:sp>
      <p:sp>
        <p:nvSpPr>
          <p:cNvPr id="5" name="object 5"/>
          <p:cNvSpPr txBox="1"/>
          <p:nvPr/>
        </p:nvSpPr>
        <p:spPr>
          <a:xfrm>
            <a:off x="7161724" y="6544424"/>
            <a:ext cx="3345947" cy="223622"/>
          </a:xfrm>
          <a:prstGeom prst="rect">
            <a:avLst/>
          </a:prstGeom>
        </p:spPr>
        <p:txBody>
          <a:bodyPr vert="horz" wrap="square" lIns="0" tIns="10067" rIns="0" bIns="0" rtlCol="0">
            <a:spAutoFit/>
          </a:bodyPr>
          <a:lstStyle/>
          <a:p>
            <a:pPr marL="25168" defTabSz="1812066">
              <a:spcBef>
                <a:spcPts val="79"/>
              </a:spcBef>
              <a:tabLst>
                <a:tab pos="3124556" algn="l"/>
              </a:tabLst>
            </a:pPr>
            <a:r>
              <a:rPr sz="1387" spc="10" dirty="0">
                <a:solidFill>
                  <a:srgbClr val="505252"/>
                </a:solidFill>
                <a:latin typeface="Arial"/>
                <a:cs typeface="Arial"/>
              </a:rPr>
              <a:t>Alex</a:t>
            </a:r>
            <a:r>
              <a:rPr sz="1387" spc="119" dirty="0">
                <a:solidFill>
                  <a:srgbClr val="505252"/>
                </a:solidFill>
                <a:latin typeface="Arial"/>
                <a:cs typeface="Arial"/>
              </a:rPr>
              <a:t> </a:t>
            </a:r>
            <a:r>
              <a:rPr sz="1387" dirty="0">
                <a:solidFill>
                  <a:srgbClr val="505252"/>
                </a:solidFill>
                <a:latin typeface="Arial"/>
                <a:cs typeface="Arial"/>
              </a:rPr>
              <a:t>Hoaglan</a:t>
            </a:r>
            <a:r>
              <a:rPr sz="1387" spc="10" dirty="0">
                <a:solidFill>
                  <a:srgbClr val="505252"/>
                </a:solidFill>
                <a:latin typeface="Arial"/>
                <a:cs typeface="Arial"/>
              </a:rPr>
              <a:t>d</a:t>
            </a:r>
            <a:r>
              <a:rPr sz="1387" spc="119" dirty="0">
                <a:solidFill>
                  <a:srgbClr val="505252"/>
                </a:solidFill>
                <a:latin typeface="Arial"/>
                <a:cs typeface="Arial"/>
              </a:rPr>
              <a:t> </a:t>
            </a:r>
            <a:r>
              <a:rPr sz="1387" spc="30" dirty="0">
                <a:solidFill>
                  <a:srgbClr val="505252"/>
                </a:solidFill>
                <a:latin typeface="Arial"/>
                <a:cs typeface="Arial"/>
              </a:rPr>
              <a:t>(Bosto</a:t>
            </a:r>
            <a:r>
              <a:rPr sz="1387" spc="40" dirty="0">
                <a:solidFill>
                  <a:srgbClr val="505252"/>
                </a:solidFill>
                <a:latin typeface="Arial"/>
                <a:cs typeface="Arial"/>
              </a:rPr>
              <a:t>n</a:t>
            </a:r>
            <a:r>
              <a:rPr sz="1387" spc="119" dirty="0">
                <a:solidFill>
                  <a:srgbClr val="505252"/>
                </a:solidFill>
                <a:latin typeface="Arial"/>
                <a:cs typeface="Arial"/>
              </a:rPr>
              <a:t> </a:t>
            </a:r>
            <a:r>
              <a:rPr sz="1387" spc="10" dirty="0">
                <a:solidFill>
                  <a:srgbClr val="505252"/>
                </a:solidFill>
                <a:latin typeface="Arial"/>
                <a:cs typeface="Arial"/>
              </a:rPr>
              <a:t>Universi</a:t>
            </a:r>
            <a:r>
              <a:rPr sz="1387" spc="-40" dirty="0">
                <a:solidFill>
                  <a:srgbClr val="505252"/>
                </a:solidFill>
                <a:latin typeface="Arial"/>
                <a:cs typeface="Arial"/>
              </a:rPr>
              <a:t>t</a:t>
            </a:r>
            <a:r>
              <a:rPr sz="1387" spc="69" dirty="0">
                <a:solidFill>
                  <a:srgbClr val="505252"/>
                </a:solidFill>
                <a:latin typeface="Arial"/>
                <a:cs typeface="Arial"/>
              </a:rPr>
              <a:t>y)</a:t>
            </a:r>
            <a:r>
              <a:rPr sz="1387" dirty="0">
                <a:solidFill>
                  <a:srgbClr val="505252"/>
                </a:solidFill>
                <a:latin typeface="Arial"/>
                <a:cs typeface="Arial"/>
              </a:rPr>
              <a:t>	</a:t>
            </a:r>
            <a:r>
              <a:rPr sz="1387" spc="-20" dirty="0">
                <a:solidFill>
                  <a:srgbClr val="505252"/>
                </a:solidFill>
                <a:latin typeface="Arial"/>
                <a:cs typeface="Arial"/>
              </a:rPr>
              <a:t>26</a:t>
            </a:r>
            <a:endParaRPr sz="1387">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3" name="object 3"/>
              <p:cNvSpPr txBox="1"/>
              <p:nvPr/>
            </p:nvSpPr>
            <p:spPr>
              <a:xfrm>
                <a:off x="533400" y="905001"/>
                <a:ext cx="10286999" cy="2890342"/>
              </a:xfrm>
              <a:prstGeom prst="rect">
                <a:avLst/>
              </a:prstGeom>
            </p:spPr>
            <p:txBody>
              <a:bodyPr vert="horz" wrap="square" lIns="0" tIns="13842" rIns="0" bIns="0" rtlCol="0">
                <a:spAutoFit/>
              </a:bodyPr>
              <a:lstStyle/>
              <a:p>
                <a:pPr marL="25168" marR="10067" defTabSz="1812066">
                  <a:lnSpc>
                    <a:spcPct val="102699"/>
                  </a:lnSpc>
                  <a:spcBef>
                    <a:spcPts val="109"/>
                  </a:spcBef>
                </a:pPr>
                <a:r>
                  <a:rPr lang="en-US" sz="2400" spc="-109" dirty="0">
                    <a:solidFill>
                      <a:prstClr val="black"/>
                    </a:solidFill>
                    <a:latin typeface="Times New Roman" panose="02020603050405020304" pitchFamily="18" charset="0"/>
                    <a:cs typeface="Times New Roman" panose="02020603050405020304" pitchFamily="18" charset="0"/>
                  </a:rPr>
                  <a:t>Suppose </a:t>
                </a:r>
                <a:r>
                  <a:rPr lang="en-US" sz="2400" spc="-59" dirty="0">
                    <a:solidFill>
                      <a:prstClr val="black"/>
                    </a:solidFill>
                    <a:latin typeface="Times New Roman" panose="02020603050405020304" pitchFamily="18" charset="0"/>
                    <a:cs typeface="Times New Roman" panose="02020603050405020304" pitchFamily="18" charset="0"/>
                  </a:rPr>
                  <a:t>stock in </a:t>
                </a:r>
                <a:r>
                  <a:rPr lang="en-US" sz="2400" spc="99" dirty="0">
                    <a:solidFill>
                      <a:prstClr val="black"/>
                    </a:solidFill>
                    <a:latin typeface="Times New Roman" panose="02020603050405020304" pitchFamily="18" charset="0"/>
                    <a:cs typeface="Times New Roman" panose="02020603050405020304" pitchFamily="18" charset="0"/>
                  </a:rPr>
                  <a:t>AMH </a:t>
                </a:r>
                <a:r>
                  <a:rPr lang="en-US" sz="2400" spc="-139" dirty="0">
                    <a:solidFill>
                      <a:prstClr val="black"/>
                    </a:solidFill>
                    <a:latin typeface="Times New Roman" panose="02020603050405020304" pitchFamily="18" charset="0"/>
                    <a:cs typeface="Times New Roman" panose="02020603050405020304" pitchFamily="18" charset="0"/>
                  </a:rPr>
                  <a:t>has </a:t>
                </a:r>
                <a:r>
                  <a:rPr lang="en-US" sz="2400" spc="-119" dirty="0">
                    <a:solidFill>
                      <a:prstClr val="black"/>
                    </a:solidFill>
                    <a:latin typeface="Times New Roman" panose="02020603050405020304" pitchFamily="18" charset="0"/>
                    <a:cs typeface="Times New Roman" panose="02020603050405020304" pitchFamily="18" charset="0"/>
                  </a:rPr>
                  <a:t>an </a:t>
                </a:r>
                <a:r>
                  <a:rPr lang="en-US" sz="2400" spc="-99" dirty="0">
                    <a:solidFill>
                      <a:prstClr val="black"/>
                    </a:solidFill>
                    <a:latin typeface="Times New Roman" panose="02020603050405020304" pitchFamily="18" charset="0"/>
                    <a:cs typeface="Times New Roman" panose="02020603050405020304" pitchFamily="18" charset="0"/>
                  </a:rPr>
                  <a:t>annual </a:t>
                </a:r>
                <a:r>
                  <a:rPr lang="en-US" sz="2400" spc="-79" dirty="0">
                    <a:solidFill>
                      <a:prstClr val="black"/>
                    </a:solidFill>
                    <a:latin typeface="Times New Roman" panose="02020603050405020304" pitchFamily="18" charset="0"/>
                    <a:cs typeface="Times New Roman" panose="02020603050405020304" pitchFamily="18" charset="0"/>
                  </a:rPr>
                  <a:t>return </a:t>
                </a:r>
                <a14:m>
                  <m:oMath xmlns:m="http://schemas.openxmlformats.org/officeDocument/2006/math">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m:t>
                    </m:r>
                    <m:r>
                      <a:rPr lang="en-US" sz="2400" b="0" i="1" spc="-79" smtClean="0">
                        <a:solidFill>
                          <a:prstClr val="black"/>
                        </a:solidFill>
                        <a:latin typeface="Cambria Math" panose="02040503050406030204" pitchFamily="18" charset="0"/>
                        <a:cs typeface="Times New Roman" panose="02020603050405020304" pitchFamily="18" charset="0"/>
                      </a:rPr>
                      <m:t>𝑁</m:t>
                    </m:r>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3,36</m:t>
                        </m:r>
                      </m:e>
                    </m:d>
                    <m:r>
                      <a:rPr lang="en-US" sz="2400" b="0" i="1" spc="-79" smtClean="0">
                        <a:solidFill>
                          <a:prstClr val="black"/>
                        </a:solidFill>
                        <a:latin typeface="Cambria Math" panose="02040503050406030204" pitchFamily="18" charset="0"/>
                        <a:cs typeface="Times New Roman" panose="02020603050405020304" pitchFamily="18" charset="0"/>
                      </a:rPr>
                      <m:t>. </m:t>
                    </m:r>
                  </m:oMath>
                </a14:m>
                <a:r>
                  <a:rPr lang="en-US" sz="2400" spc="-50" dirty="0">
                    <a:solidFill>
                      <a:prstClr val="black"/>
                    </a:solidFill>
                    <a:latin typeface="Times New Roman" panose="02020603050405020304" pitchFamily="18" charset="0"/>
                    <a:cs typeface="Times New Roman" panose="02020603050405020304" pitchFamily="18" charset="0"/>
                  </a:rPr>
                  <a:t>What </a:t>
                </a:r>
                <a:r>
                  <a:rPr lang="en-US" sz="2400" spc="-79" dirty="0">
                    <a:solidFill>
                      <a:prstClr val="black"/>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US" sz="2400" b="0" i="1" spc="-79"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pc="-79" smtClean="0">
                            <a:solidFill>
                              <a:prstClr val="black"/>
                            </a:solidFill>
                            <a:latin typeface="Cambria Math" panose="02040503050406030204" pitchFamily="18" charset="0"/>
                            <a:cs typeface="Times New Roman" panose="02020603050405020304" pitchFamily="18" charset="0"/>
                          </a:rPr>
                          <m:t>Pr</m:t>
                        </m:r>
                      </m:fName>
                      <m:e>
                        <m:d>
                          <m:dPr>
                            <m:ctrlPr>
                              <a:rPr lang="en-US" sz="2400" b="0" i="1" spc="-79" smtClean="0">
                                <a:solidFill>
                                  <a:prstClr val="black"/>
                                </a:solidFill>
                                <a:latin typeface="Cambria Math" panose="02040503050406030204" pitchFamily="18" charset="0"/>
                                <a:cs typeface="Times New Roman" panose="02020603050405020304" pitchFamily="18" charset="0"/>
                              </a:rPr>
                            </m:ctrlPr>
                          </m:dPr>
                          <m:e>
                            <m:r>
                              <a:rPr lang="en-US" sz="2400" b="0" i="1" spc="-79" smtClean="0">
                                <a:solidFill>
                                  <a:prstClr val="black"/>
                                </a:solidFill>
                                <a:latin typeface="Cambria Math" panose="02040503050406030204" pitchFamily="18" charset="0"/>
                                <a:cs typeface="Times New Roman" panose="02020603050405020304" pitchFamily="18" charset="0"/>
                              </a:rPr>
                              <m:t>𝐴</m:t>
                            </m:r>
                            <m:r>
                              <a:rPr lang="en-US" sz="2400" b="0" i="1" spc="-79" smtClean="0">
                                <a:solidFill>
                                  <a:prstClr val="black"/>
                                </a:solidFill>
                                <a:latin typeface="Cambria Math" panose="02040503050406030204" pitchFamily="18" charset="0"/>
                                <a:cs typeface="Times New Roman" panose="02020603050405020304" pitchFamily="18" charset="0"/>
                              </a:rPr>
                              <m:t>&gt;5%</m:t>
                            </m:r>
                          </m:e>
                        </m:d>
                      </m:e>
                    </m:func>
                    <m:r>
                      <a:rPr lang="en-US" sz="2400" b="0" i="0" spc="-79" smtClean="0">
                        <a:solidFill>
                          <a:prstClr val="black"/>
                        </a:solidFill>
                        <a:latin typeface="Cambria Math" panose="02040503050406030204" pitchFamily="18" charset="0"/>
                        <a:cs typeface="Times New Roman" panose="02020603050405020304" pitchFamily="18" charset="0"/>
                      </a:rPr>
                      <m:t>?</m:t>
                    </m:r>
                  </m:oMath>
                </a14:m>
                <a:endParaRPr lang="en-US" sz="2400" b="0" spc="-79"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endParaRPr lang="en-US" sz="240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r>
                  <a:rPr lang="en-US" sz="2400" dirty="0">
                    <a:solidFill>
                      <a:prstClr val="black"/>
                    </a:solidFill>
                    <a:latin typeface="Times New Roman" panose="02020603050405020304" pitchFamily="18" charset="0"/>
                    <a:cs typeface="Times New Roman" panose="02020603050405020304" pitchFamily="18" charset="0"/>
                  </a:rPr>
                  <a:t>Then standardizing: </a:t>
                </a: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&gt;5%</m:t>
                              </m:r>
                            </m:e>
                          </m:d>
                        </m:e>
                      </m:func>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𝐴</m:t>
                                  </m:r>
                                  <m:r>
                                    <a:rPr lang="en-US" sz="2400" b="0" i="1" smtClean="0">
                                      <a:solidFill>
                                        <a:prstClr val="black"/>
                                      </a:solidFill>
                                      <a:latin typeface="Cambria Math" panose="02040503050406030204" pitchFamily="18" charset="0"/>
                                      <a:cs typeface="Times New Roman" panose="02020603050405020304" pitchFamily="18" charset="0"/>
                                    </a:rPr>
                                    <m:t>−3</m:t>
                                  </m:r>
                                </m:num>
                                <m:den>
                                  <m:r>
                                    <a:rPr lang="en-US" sz="2400" b="0" i="1" smtClean="0">
                                      <a:solidFill>
                                        <a:prstClr val="black"/>
                                      </a:solidFill>
                                      <a:latin typeface="Cambria Math" panose="02040503050406030204" pitchFamily="18" charset="0"/>
                                      <a:cs typeface="Times New Roman" panose="02020603050405020304" pitchFamily="18" charset="0"/>
                                    </a:rPr>
                                    <m:t>6</m:t>
                                  </m:r>
                                </m:den>
                              </m:f>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5−3</m:t>
                                  </m:r>
                                </m:num>
                                <m:den>
                                  <m:r>
                                    <a:rPr lang="en-US" sz="2400" b="0" i="1" smtClean="0">
                                      <a:solidFill>
                                        <a:prstClr val="black"/>
                                      </a:solidFill>
                                      <a:latin typeface="Cambria Math" panose="02040503050406030204" pitchFamily="18" charset="0"/>
                                      <a:cs typeface="Times New Roman" panose="02020603050405020304" pitchFamily="18" charset="0"/>
                                    </a:rPr>
                                    <m:t>6</m:t>
                                  </m:r>
                                </m:den>
                              </m:f>
                            </m:e>
                          </m:d>
                        </m:e>
                      </m:func>
                    </m:oMath>
                  </m:oMathPara>
                </a14:m>
                <a:endParaRPr lang="en-US" sz="2400" b="0" dirty="0">
                  <a:solidFill>
                    <a:prstClr val="black"/>
                  </a:solidFill>
                  <a:latin typeface="Times New Roman" panose="02020603050405020304" pitchFamily="18" charset="0"/>
                  <a:cs typeface="Times New Roman" panose="02020603050405020304" pitchFamily="18" charset="0"/>
                </a:endParaRPr>
              </a:p>
              <a:p>
                <a:pPr marL="25168" marR="10067" defTabSz="1812066">
                  <a:lnSpc>
                    <a:spcPct val="102699"/>
                  </a:lnSpc>
                  <a:spcBef>
                    <a:spcPts val="109"/>
                  </a:spcBef>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cs typeface="Times New Roman" panose="02020603050405020304" pitchFamily="18" charset="0"/>
                        </a:rPr>
                        <m:t>=</m:t>
                      </m:r>
                      <m:func>
                        <m:funcPr>
                          <m:ctrlPr>
                            <a:rPr lang="en-US" sz="2400" b="0" i="1" smtClean="0">
                              <a:solidFill>
                                <a:prstClr val="black"/>
                              </a:solidFill>
                              <a:latin typeface="Cambria Math" panose="02040503050406030204" pitchFamily="18" charset="0"/>
                              <a:cs typeface="Times New Roman" panose="02020603050405020304" pitchFamily="18" charset="0"/>
                            </a:rPr>
                          </m:ctrlPr>
                        </m:funcPr>
                        <m:fName>
                          <m:r>
                            <m:rPr>
                              <m:sty m:val="p"/>
                            </m:rPr>
                            <a:rPr lang="en-US" sz="2400" b="0" i="0" smtClean="0">
                              <a:solidFill>
                                <a:prstClr val="black"/>
                              </a:solidFill>
                              <a:latin typeface="Cambria Math" panose="02040503050406030204" pitchFamily="18" charset="0"/>
                              <a:cs typeface="Times New Roman" panose="02020603050405020304" pitchFamily="18" charset="0"/>
                            </a:rPr>
                            <m:t>Pr</m:t>
                          </m:r>
                        </m:fName>
                        <m:e>
                          <m:d>
                            <m:dPr>
                              <m:ctrlPr>
                                <a:rPr lang="en-US" sz="2400" b="0" i="1" smtClean="0">
                                  <a:solidFill>
                                    <a:prstClr val="black"/>
                                  </a:solidFill>
                                  <a:latin typeface="Cambria Math" panose="02040503050406030204" pitchFamily="18" charset="0"/>
                                  <a:cs typeface="Times New Roman" panose="02020603050405020304" pitchFamily="18" charset="0"/>
                                </a:rPr>
                              </m:ctrlPr>
                            </m:dPr>
                            <m:e>
                              <m:r>
                                <a:rPr lang="en-US" sz="2400" b="0" i="1" smtClean="0">
                                  <a:solidFill>
                                    <a:prstClr val="black"/>
                                  </a:solidFill>
                                  <a:latin typeface="Cambria Math" panose="02040503050406030204" pitchFamily="18" charset="0"/>
                                  <a:cs typeface="Times New Roman" panose="02020603050405020304" pitchFamily="18" charset="0"/>
                                </a:rPr>
                                <m:t>𝑍</m:t>
                              </m:r>
                              <m:r>
                                <a:rPr lang="en-US" sz="2400" b="0" i="1" smtClean="0">
                                  <a:solidFill>
                                    <a:prstClr val="black"/>
                                  </a:solidFill>
                                  <a:latin typeface="Cambria Math" panose="02040503050406030204" pitchFamily="18" charset="0"/>
                                  <a:cs typeface="Times New Roman" panose="02020603050405020304" pitchFamily="18" charset="0"/>
                                </a:rPr>
                                <m:t>&gt;</m:t>
                              </m:r>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e>
                      </m:func>
                      <m:r>
                        <a:rPr lang="en-US" sz="2400" b="0" i="1" smtClean="0">
                          <a:solidFill>
                            <a:prstClr val="black"/>
                          </a:solidFill>
                          <a:latin typeface="Cambria Math" panose="02040503050406030204" pitchFamily="18" charset="0"/>
                          <a:cs typeface="Times New Roman" panose="02020603050405020304" pitchFamily="18" charset="0"/>
                        </a:rPr>
                        <m:t>=1−</m:t>
                      </m:r>
                      <m:r>
                        <m:rPr>
                          <m:sty m:val="p"/>
                        </m:rPr>
                        <a:rPr lang="en-US" sz="2400" b="0" i="0" smtClean="0">
                          <a:solidFill>
                            <a:prstClr val="black"/>
                          </a:solidFill>
                          <a:latin typeface="Cambria Math" panose="02040503050406030204" pitchFamily="18" charset="0"/>
                          <a:cs typeface="Times New Roman" panose="02020603050405020304" pitchFamily="18" charset="0"/>
                        </a:rPr>
                        <m:t>Φ</m:t>
                      </m:r>
                      <m:d>
                        <m:dPr>
                          <m:ctrlPr>
                            <a:rPr lang="en-US" sz="2400" b="0" i="1" smtClean="0">
                              <a:solidFill>
                                <a:prstClr val="black"/>
                              </a:solidFill>
                              <a:latin typeface="Cambria Math" panose="02040503050406030204" pitchFamily="18" charset="0"/>
                              <a:cs typeface="Times New Roman" panose="02020603050405020304" pitchFamily="18" charset="0"/>
                            </a:rPr>
                          </m:ctrlPr>
                        </m:dPr>
                        <m:e>
                          <m:f>
                            <m:fPr>
                              <m:ctrlPr>
                                <a:rPr lang="en-US" sz="2400" b="0" i="1" smtClean="0">
                                  <a:solidFill>
                                    <a:prstClr val="black"/>
                                  </a:solidFill>
                                  <a:latin typeface="Cambria Math" panose="02040503050406030204" pitchFamily="18" charset="0"/>
                                  <a:cs typeface="Times New Roman" panose="02020603050405020304" pitchFamily="18" charset="0"/>
                                </a:rPr>
                              </m:ctrlPr>
                            </m:fPr>
                            <m:num>
                              <m:r>
                                <a:rPr lang="en-US" sz="2400" b="0" i="1" smtClean="0">
                                  <a:solidFill>
                                    <a:prstClr val="black"/>
                                  </a:solidFill>
                                  <a:latin typeface="Cambria Math" panose="02040503050406030204" pitchFamily="18" charset="0"/>
                                  <a:cs typeface="Times New Roman" panose="02020603050405020304" pitchFamily="18" charset="0"/>
                                </a:rPr>
                                <m:t>1</m:t>
                              </m:r>
                            </m:num>
                            <m:den>
                              <m:r>
                                <a:rPr lang="en-US" sz="2400" b="0" i="1" smtClean="0">
                                  <a:solidFill>
                                    <a:prstClr val="black"/>
                                  </a:solidFill>
                                  <a:latin typeface="Cambria Math" panose="02040503050406030204" pitchFamily="18" charset="0"/>
                                  <a:cs typeface="Times New Roman" panose="02020603050405020304" pitchFamily="18" charset="0"/>
                                </a:rPr>
                                <m:t>3</m:t>
                              </m:r>
                            </m:den>
                          </m:f>
                        </m:e>
                      </m:d>
                      <m:r>
                        <a:rPr lang="en-US" sz="2400" b="0" i="1" smtClean="0">
                          <a:solidFill>
                            <a:prstClr val="black"/>
                          </a:solidFill>
                          <a:latin typeface="Cambria Math" panose="02040503050406030204" pitchFamily="18" charset="0"/>
                          <a:cs typeface="Times New Roman" panose="02020603050405020304" pitchFamily="18" charset="0"/>
                        </a:rPr>
                        <m:t>≈0.37</m:t>
                      </m:r>
                    </m:oMath>
                  </m:oMathPara>
                </a14:m>
                <a:endParaRPr lang="en-US" sz="2400" b="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3400" y="905001"/>
                <a:ext cx="10286999" cy="2890342"/>
              </a:xfrm>
              <a:prstGeom prst="rect">
                <a:avLst/>
              </a:prstGeom>
              <a:blipFill>
                <a:blip r:embed="rId2"/>
                <a:stretch>
                  <a:fillRect l="-1600" t="-3158"/>
                </a:stretch>
              </a:blipFill>
            </p:spPr>
            <p:txBody>
              <a:bodyPr/>
              <a:lstStyle/>
              <a:p>
                <a:r>
                  <a:rPr lang="en-US">
                    <a:noFill/>
                  </a:rPr>
                  <a:t> </a:t>
                </a:r>
              </a:p>
            </p:txBody>
          </p:sp>
        </mc:Fallback>
      </mc:AlternateContent>
    </p:spTree>
    <p:extLst>
      <p:ext uri="{BB962C8B-B14F-4D97-AF65-F5344CB8AC3E}">
        <p14:creationId xmlns:p14="http://schemas.microsoft.com/office/powerpoint/2010/main" val="30704824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Why are Normal Distributions “Normal”?</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fontScale="92500" lnSpcReduction="20000"/>
          </a:bodyPr>
          <a:lstStyle/>
          <a:p>
            <a:pPr marL="0" indent="0">
              <a:buNone/>
            </a:pPr>
            <a:r>
              <a:rPr lang="en-US" sz="2200" dirty="0"/>
              <a:t>What is so important about the normal distribution?</a:t>
            </a:r>
          </a:p>
          <a:p>
            <a:pPr marL="0" indent="0">
              <a:buNone/>
            </a:pPr>
            <a:r>
              <a:rPr lang="en-US" sz="2200" b="1" u="sng" dirty="0">
                <a:solidFill>
                  <a:schemeClr val="accent5">
                    <a:lumMod val="75000"/>
                  </a:schemeClr>
                </a:solidFill>
              </a:rPr>
              <a:t>The Central Limit Theorem. </a:t>
            </a:r>
            <a:r>
              <a:rPr lang="en-US" sz="2200" dirty="0"/>
              <a:t>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Essentially, </a:t>
            </a:r>
            <a:r>
              <a:rPr lang="en-US" sz="2200" b="1" dirty="0"/>
              <a:t>for any distribution, </a:t>
            </a:r>
            <a:r>
              <a:rPr lang="en-US" sz="2200" dirty="0"/>
              <a:t>if you sample from it enough times, the distribution of the means of your sample will become standard normal! </a:t>
            </a:r>
            <a:endParaRPr lang="en-US" sz="2200" b="1" u="sng" dirty="0"/>
          </a:p>
          <a:p>
            <a:pPr marL="0" indent="0">
              <a:buNone/>
            </a:pPr>
            <a:r>
              <a:rPr lang="en-US" sz="2200" b="1" u="sng" dirty="0">
                <a:solidFill>
                  <a:schemeClr val="accent3">
                    <a:lumMod val="60000"/>
                    <a:lumOff val="40000"/>
                  </a:schemeClr>
                </a:solidFill>
              </a:rPr>
              <a:t>This makes almost all of our statistical tests work</a:t>
            </a:r>
            <a:r>
              <a:rPr lang="en-US" sz="2200" dirty="0"/>
              <a:t> (because we care a lot about means)</a:t>
            </a:r>
          </a:p>
        </p:txBody>
      </p:sp>
      <p:pic>
        <p:nvPicPr>
          <p:cNvPr id="8194" name="Picture 2" descr="Statement of the central limit theorem">
            <a:extLst>
              <a:ext uri="{FF2B5EF4-FFF2-40B4-BE49-F238E27FC236}">
                <a16:creationId xmlns:a16="http://schemas.microsoft.com/office/drawing/2014/main" id="{2D49285E-6126-2225-D458-F9769070B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9220200" cy="285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4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4AFC2D-CB59-090B-B606-B326184C78DF}"/>
              </a:ext>
            </a:extLst>
          </p:cNvPr>
          <p:cNvSpPr/>
          <p:nvPr/>
        </p:nvSpPr>
        <p:spPr>
          <a:xfrm>
            <a:off x="914400" y="2032816"/>
            <a:ext cx="6832813" cy="4427284"/>
          </a:xfrm>
          <a:prstGeom prst="rect">
            <a:avLst/>
          </a:prstGeom>
          <a:blipFill>
            <a:blip r:embed="rId3" cstate="print"/>
            <a:stretch>
              <a:fillRect/>
            </a:stretch>
          </a:blipFill>
        </p:spPr>
        <p:txBody>
          <a:bodyPr wrap="square" lIns="0" tIns="0" rIns="0" bIns="0" rtlCol="0"/>
          <a:lstStyle/>
          <a:p>
            <a:pPr defTabSz="1812066"/>
            <a:endParaRPr sz="3567">
              <a:solidFill>
                <a:prstClr val="black"/>
              </a:solidFill>
              <a:latin typeface="Calibri"/>
            </a:endParaRPr>
          </a:p>
        </p:txBody>
      </p:sp>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4"/>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7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Another Handy Trick: Lognormal Distributions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A variable </a:t>
                </a:r>
                <a14:m>
                  <m:oMath xmlns:m="http://schemas.openxmlformats.org/officeDocument/2006/math">
                    <m:r>
                      <a:rPr lang="en-US" sz="2200" b="0" i="1" smtClean="0">
                        <a:latin typeface="Cambria Math" panose="02040503050406030204" pitchFamily="18" charset="0"/>
                      </a:rPr>
                      <m:t>𝑋</m:t>
                    </m:r>
                  </m:oMath>
                </a14:m>
                <a:r>
                  <a:rPr lang="en-US" sz="2200" dirty="0"/>
                  <a:t> whose </a:t>
                </a:r>
                <a:r>
                  <a:rPr lang="en-US" sz="2200" b="1" dirty="0"/>
                  <a:t>logarithm </a:t>
                </a:r>
                <a14:m>
                  <m:oMath xmlns:m="http://schemas.openxmlformats.org/officeDocument/2006/math">
                    <m:r>
                      <a:rPr lang="en-US" sz="2200" b="1" i="1" smtClean="0">
                        <a:latin typeface="Cambria Math" panose="02040503050406030204" pitchFamily="18" charset="0"/>
                      </a:rPr>
                      <m:t>𝒀</m:t>
                    </m:r>
                  </m:oMath>
                </a14:m>
                <a:r>
                  <a:rPr lang="en-US" sz="2200" dirty="0"/>
                  <a:t>, is normal is called </a:t>
                </a:r>
                <a:r>
                  <a:rPr lang="en-US" sz="2200" b="1" dirty="0"/>
                  <a:t>lognormal: </a:t>
                </a:r>
              </a:p>
              <a:p>
                <a:pPr marL="0" indent="0" algn="ctr">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e>
                      </m:func>
                      <m:r>
                        <a:rPr lang="en-US" sz="2200" b="0" i="1" smtClean="0">
                          <a:latin typeface="Cambria Math" panose="02040503050406030204" pitchFamily="18" charset="0"/>
                        </a:rPr>
                        <m:t>𝑎𝑛𝑑</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𝑁</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𝜇</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d>
                    </m:oMath>
                  </m:oMathPara>
                </a14:m>
                <a:endParaRPr lang="en-US" sz="2200" b="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Lognormal distributions have some handy moments: </a:t>
                </a:r>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9218" name="Picture 2" descr="Log-normal Distribution - A simple explanation | by Maja Pavlovic | Towards  Data Science">
            <a:extLst>
              <a:ext uri="{FF2B5EF4-FFF2-40B4-BE49-F238E27FC236}">
                <a16:creationId xmlns:a16="http://schemas.microsoft.com/office/drawing/2014/main" id="{C8EEB1C3-6C0D-651E-9DE0-010444911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416" y="2056709"/>
            <a:ext cx="39624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og-normal Distribution | Real Statistics Using Excel">
            <a:extLst>
              <a:ext uri="{FF2B5EF4-FFF2-40B4-BE49-F238E27FC236}">
                <a16:creationId xmlns:a16="http://schemas.microsoft.com/office/drawing/2014/main" id="{DD14C53D-F6DF-D2E5-C65C-DFEDA9075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94"/>
          <a:stretch/>
        </p:blipFill>
        <p:spPr bwMode="auto">
          <a:xfrm>
            <a:off x="1905000" y="3850140"/>
            <a:ext cx="6745132" cy="267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2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What is a Lognormal Distribution Capturing?</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200" dirty="0"/>
              <a:t>Lognormal distributions capture </a:t>
            </a:r>
            <a:r>
              <a:rPr lang="en-US" sz="2200" b="1" dirty="0"/>
              <a:t>multiplicative </a:t>
            </a:r>
            <a:r>
              <a:rPr lang="en-US" sz="2200" dirty="0"/>
              <a:t>effects rather than </a:t>
            </a:r>
            <a:r>
              <a:rPr lang="en-US" sz="2200" b="1" dirty="0"/>
              <a:t>additive</a:t>
            </a:r>
          </a:p>
          <a:p>
            <a:r>
              <a:rPr lang="en-US" sz="2200" dirty="0"/>
              <a:t>E.g., changes in household health may lead to </a:t>
            </a:r>
            <a:r>
              <a:rPr lang="en-US" sz="2200" i="1" dirty="0"/>
              <a:t>percent changes </a:t>
            </a:r>
            <a:r>
              <a:rPr lang="en-US" sz="2200" dirty="0"/>
              <a:t>in consumption (equally likely to double or cut in half) rather than </a:t>
            </a:r>
            <a:r>
              <a:rPr lang="en-US" sz="2200" i="1" dirty="0"/>
              <a:t>level changes </a:t>
            </a:r>
            <a:r>
              <a:rPr lang="en-US" sz="2200" dirty="0"/>
              <a:t>(e.g., +/- $1,000)</a:t>
            </a:r>
          </a:p>
          <a:p>
            <a:r>
              <a:rPr lang="en-US" sz="2200" dirty="0"/>
              <a:t>This isn’t symmetrical in levels! But it is symmetric in </a:t>
            </a:r>
            <a:r>
              <a:rPr lang="en-US" sz="2200" b="1" dirty="0"/>
              <a:t>log space</a:t>
            </a:r>
            <a:endParaRPr lang="en-US" sz="2200" dirty="0"/>
          </a:p>
        </p:txBody>
      </p:sp>
    </p:spTree>
    <p:extLst>
      <p:ext uri="{BB962C8B-B14F-4D97-AF65-F5344CB8AC3E}">
        <p14:creationId xmlns:p14="http://schemas.microsoft.com/office/powerpoint/2010/main" val="3923095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Some PS1 Notes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1283096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138FEE-40DC-9F20-E856-55415106FD66}"/>
              </a:ext>
            </a:extLst>
          </p:cNvPr>
          <p:cNvPicPr>
            <a:picLocks noChangeAspect="1"/>
          </p:cNvPicPr>
          <p:nvPr/>
        </p:nvPicPr>
        <p:blipFill>
          <a:blip r:embed="rId3"/>
          <a:stretch>
            <a:fillRect/>
          </a:stretch>
        </p:blipFill>
        <p:spPr>
          <a:xfrm>
            <a:off x="304800" y="944870"/>
            <a:ext cx="8915400" cy="6055112"/>
          </a:xfrm>
          <a:prstGeom prst="rect">
            <a:avLst/>
          </a:prstGeom>
        </p:spPr>
      </p:pic>
    </p:spTree>
    <p:extLst>
      <p:ext uri="{BB962C8B-B14F-4D97-AF65-F5344CB8AC3E}">
        <p14:creationId xmlns:p14="http://schemas.microsoft.com/office/powerpoint/2010/main" val="79493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s&#10;&#10;Description automatically generated">
            <a:extLst>
              <a:ext uri="{FF2B5EF4-FFF2-40B4-BE49-F238E27FC236}">
                <a16:creationId xmlns:a16="http://schemas.microsoft.com/office/drawing/2014/main" id="{4F7C876F-32AA-AFCB-D7EB-CC15764C2B1D}"/>
              </a:ext>
            </a:extLst>
          </p:cNvPr>
          <p:cNvPicPr>
            <a:picLocks noChangeAspect="1"/>
          </p:cNvPicPr>
          <p:nvPr/>
        </p:nvPicPr>
        <p:blipFill>
          <a:blip r:embed="rId3"/>
          <a:stretch>
            <a:fillRect/>
          </a:stretch>
        </p:blipFill>
        <p:spPr>
          <a:xfrm>
            <a:off x="924375" y="679775"/>
            <a:ext cx="6616823" cy="5491962"/>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Data Viz (Winners?)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AB7517-F2D1-7F5D-F763-69E905FB89D9}"/>
              </a:ext>
            </a:extLst>
          </p:cNvPr>
          <p:cNvPicPr>
            <a:picLocks noChangeAspect="1"/>
          </p:cNvPicPr>
          <p:nvPr/>
        </p:nvPicPr>
        <p:blipFill>
          <a:blip r:embed="rId3"/>
          <a:stretch>
            <a:fillRect/>
          </a:stretch>
        </p:blipFill>
        <p:spPr>
          <a:xfrm>
            <a:off x="609600" y="838200"/>
            <a:ext cx="7467600" cy="6025466"/>
          </a:xfrm>
          <a:prstGeom prst="rect">
            <a:avLst/>
          </a:prstGeom>
        </p:spPr>
      </p:pic>
    </p:spTree>
    <p:extLst>
      <p:ext uri="{BB962C8B-B14F-4D97-AF65-F5344CB8AC3E}">
        <p14:creationId xmlns:p14="http://schemas.microsoft.com/office/powerpoint/2010/main" val="1853688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notes on tables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09A6BD2-8F8F-1334-5B87-A4588EF7CD78}"/>
              </a:ext>
            </a:extLst>
          </p:cNvPr>
          <p:cNvSpPr>
            <a:spLocks noGrp="1"/>
          </p:cNvSpPr>
          <p:nvPr>
            <p:ph idx="1"/>
          </p:nvPr>
        </p:nvSpPr>
        <p:spPr>
          <a:xfrm>
            <a:off x="609600" y="962232"/>
            <a:ext cx="9247632" cy="5217905"/>
          </a:xfrm>
        </p:spPr>
        <p:txBody>
          <a:bodyPr>
            <a:normAutofit/>
          </a:bodyPr>
          <a:lstStyle/>
          <a:p>
            <a:r>
              <a:rPr lang="en-US" sz="2400" dirty="0"/>
              <a:t>Make sure everything in a table is nicely labelled</a:t>
            </a:r>
          </a:p>
          <a:p>
            <a:pPr lvl="1"/>
            <a:r>
              <a:rPr lang="en-US" sz="2200" dirty="0"/>
              <a:t>No “educ,” for example</a:t>
            </a:r>
          </a:p>
          <a:p>
            <a:pPr lvl="1"/>
            <a:r>
              <a:rPr lang="en-US" sz="2200" dirty="0"/>
              <a:t>A complete table should have (1) a title, (2) the table, and (3) notes describing any acronyms, how sample was constructed, etc. </a:t>
            </a:r>
          </a:p>
          <a:p>
            <a:pPr lvl="1"/>
            <a:r>
              <a:rPr lang="en-US" sz="2200" dirty="0"/>
              <a:t>Careful not to have too many decimals!</a:t>
            </a:r>
          </a:p>
        </p:txBody>
      </p:sp>
      <p:pic>
        <p:nvPicPr>
          <p:cNvPr id="6" name="Picture 5">
            <a:extLst>
              <a:ext uri="{FF2B5EF4-FFF2-40B4-BE49-F238E27FC236}">
                <a16:creationId xmlns:a16="http://schemas.microsoft.com/office/drawing/2014/main" id="{18006438-80D3-7AF8-90C6-72ACA8B332C3}"/>
              </a:ext>
            </a:extLst>
          </p:cNvPr>
          <p:cNvPicPr>
            <a:picLocks noChangeAspect="1"/>
          </p:cNvPicPr>
          <p:nvPr/>
        </p:nvPicPr>
        <p:blipFill>
          <a:blip r:embed="rId3"/>
          <a:stretch>
            <a:fillRect/>
          </a:stretch>
        </p:blipFill>
        <p:spPr>
          <a:xfrm>
            <a:off x="5867400" y="2533428"/>
            <a:ext cx="5308873" cy="4324572"/>
          </a:xfrm>
          <a:prstGeom prst="rect">
            <a:avLst/>
          </a:prstGeom>
        </p:spPr>
      </p:pic>
    </p:spTree>
    <p:extLst>
      <p:ext uri="{BB962C8B-B14F-4D97-AF65-F5344CB8AC3E}">
        <p14:creationId xmlns:p14="http://schemas.microsoft.com/office/powerpoint/2010/main" val="568707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Standard Errors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54783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5" name="Picture 4">
            <a:extLst>
              <a:ext uri="{FF2B5EF4-FFF2-40B4-BE49-F238E27FC236}">
                <a16:creationId xmlns:a16="http://schemas.microsoft.com/office/drawing/2014/main" id="{9EA3F164-B78F-CE1D-DF84-668831B36964}"/>
              </a:ext>
            </a:extLst>
          </p:cNvPr>
          <p:cNvPicPr>
            <a:picLocks noChangeAspect="1"/>
          </p:cNvPicPr>
          <p:nvPr/>
        </p:nvPicPr>
        <p:blipFill>
          <a:blip r:embed="rId3"/>
          <a:stretch>
            <a:fillRect/>
          </a:stretch>
        </p:blipFill>
        <p:spPr>
          <a:xfrm>
            <a:off x="390002" y="962232"/>
            <a:ext cx="9363597" cy="4264957"/>
          </a:xfrm>
          <a:prstGeom prst="rect">
            <a:avLst/>
          </a:prstGeom>
        </p:spPr>
      </p:pic>
      <p:sp>
        <p:nvSpPr>
          <p:cNvPr id="6" name="TextBox 5">
            <a:extLst>
              <a:ext uri="{FF2B5EF4-FFF2-40B4-BE49-F238E27FC236}">
                <a16:creationId xmlns:a16="http://schemas.microsoft.com/office/drawing/2014/main" id="{38AEC145-FAE1-B590-1AF6-588BA1CB6FEC}"/>
              </a:ext>
            </a:extLst>
          </p:cNvPr>
          <p:cNvSpPr txBox="1"/>
          <p:nvPr/>
        </p:nvSpPr>
        <p:spPr>
          <a:xfrm>
            <a:off x="3505200" y="5227189"/>
            <a:ext cx="7239000" cy="830997"/>
          </a:xfrm>
          <a:prstGeom prst="rect">
            <a:avLst/>
          </a:prstGeom>
          <a:solidFill>
            <a:schemeClr val="accent2"/>
          </a:solidFill>
          <a:ln>
            <a:solidFill>
              <a:schemeClr val="accent1"/>
            </a:solidFill>
          </a:ln>
        </p:spPr>
        <p:txBody>
          <a:bodyPr wrap="square" rtlCol="0">
            <a:spAutoFit/>
          </a:bodyPr>
          <a:lstStyle/>
          <a:p>
            <a:r>
              <a:rPr lang="en-US" sz="2400" b="1" dirty="0">
                <a:solidFill>
                  <a:schemeClr val="bg1"/>
                </a:solidFill>
                <a:latin typeface="Aptos" panose="020B0004020202020204" pitchFamily="34" charset="0"/>
              </a:rPr>
              <a:t>Main question: do environmental factors affect COVID-19 transmission and containment efforts?</a:t>
            </a:r>
          </a:p>
        </p:txBody>
      </p:sp>
    </p:spTree>
    <p:extLst>
      <p:ext uri="{BB962C8B-B14F-4D97-AF65-F5344CB8AC3E}">
        <p14:creationId xmlns:p14="http://schemas.microsoft.com/office/powerpoint/2010/main" val="616184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Case Study: Sampling Distributions</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200" b="1" dirty="0"/>
          </a:p>
        </p:txBody>
      </p:sp>
      <p:pic>
        <p:nvPicPr>
          <p:cNvPr id="7" name="Picture 6">
            <a:extLst>
              <a:ext uri="{FF2B5EF4-FFF2-40B4-BE49-F238E27FC236}">
                <a16:creationId xmlns:a16="http://schemas.microsoft.com/office/drawing/2014/main" id="{81280DB5-D2D5-2C4F-2B71-6B7E4745D86B}"/>
              </a:ext>
            </a:extLst>
          </p:cNvPr>
          <p:cNvPicPr>
            <a:picLocks noChangeAspect="1"/>
          </p:cNvPicPr>
          <p:nvPr/>
        </p:nvPicPr>
        <p:blipFill>
          <a:blip r:embed="rId3"/>
          <a:stretch>
            <a:fillRect/>
          </a:stretch>
        </p:blipFill>
        <p:spPr>
          <a:xfrm>
            <a:off x="3460614" y="815840"/>
            <a:ext cx="6064386" cy="6013241"/>
          </a:xfrm>
          <a:prstGeom prst="rect">
            <a:avLst/>
          </a:prstGeom>
        </p:spPr>
      </p:pic>
    </p:spTree>
    <p:extLst>
      <p:ext uri="{BB962C8B-B14F-4D97-AF65-F5344CB8AC3E}">
        <p14:creationId xmlns:p14="http://schemas.microsoft.com/office/powerpoint/2010/main" val="13175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pic>
        <p:nvPicPr>
          <p:cNvPr id="5" name="Content Placeholder 4">
            <a:extLst>
              <a:ext uri="{FF2B5EF4-FFF2-40B4-BE49-F238E27FC236}">
                <a16:creationId xmlns:a16="http://schemas.microsoft.com/office/drawing/2014/main" id="{5E9C95B5-DFAE-0A02-76ED-14DA97864ACB}"/>
              </a:ext>
            </a:extLst>
          </p:cNvPr>
          <p:cNvPicPr>
            <a:picLocks noGrp="1" noChangeAspect="1"/>
          </p:cNvPicPr>
          <p:nvPr>
            <p:ph idx="1"/>
          </p:nvPr>
        </p:nvPicPr>
        <p:blipFill>
          <a:blip r:embed="rId3"/>
          <a:stretch>
            <a:fillRect/>
          </a:stretch>
        </p:blipFill>
        <p:spPr>
          <a:xfrm>
            <a:off x="944183" y="885245"/>
            <a:ext cx="6616823" cy="5078410"/>
          </a:xfrm>
          <a:prstGeom prst="rect">
            <a:avLst/>
          </a:prstGeom>
        </p:spPr>
      </p:pic>
    </p:spTree>
    <p:extLst>
      <p:ext uri="{BB962C8B-B14F-4D97-AF65-F5344CB8AC3E}">
        <p14:creationId xmlns:p14="http://schemas.microsoft.com/office/powerpoint/2010/main" val="966009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3300">
                <a:latin typeface="+mj-lt"/>
              </a:rPr>
              <a:t>Case Study: Sampling Distributions</a:t>
            </a:r>
          </a:p>
        </p:txBody>
      </p:sp>
      <p:sp>
        <p:nvSpPr>
          <p:cNvPr id="4" name="Content Placeholder 3">
            <a:extLst>
              <a:ext uri="{FF2B5EF4-FFF2-40B4-BE49-F238E27FC236}">
                <a16:creationId xmlns:a16="http://schemas.microsoft.com/office/drawing/2014/main" id="{2C6C07F7-99A7-BEBC-8017-B0CB9EA24E6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81C114E-060E-B2D7-ADFD-CBEB5B78F5AE}"/>
              </a:ext>
            </a:extLst>
          </p:cNvPr>
          <p:cNvPicPr>
            <a:picLocks noChangeAspect="1"/>
          </p:cNvPicPr>
          <p:nvPr/>
        </p:nvPicPr>
        <p:blipFill>
          <a:blip r:embed="rId3"/>
          <a:stretch>
            <a:fillRect/>
          </a:stretch>
        </p:blipFill>
        <p:spPr>
          <a:xfrm>
            <a:off x="990600" y="1066800"/>
            <a:ext cx="7010400" cy="5160894"/>
          </a:xfrm>
          <a:prstGeom prst="rect">
            <a:avLst/>
          </a:prstGeom>
        </p:spPr>
      </p:pic>
    </p:spTree>
    <p:extLst>
      <p:ext uri="{BB962C8B-B14F-4D97-AF65-F5344CB8AC3E}">
        <p14:creationId xmlns:p14="http://schemas.microsoft.com/office/powerpoint/2010/main" val="1583221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4223817" cy="3852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6B28A1-E0C1-79AD-9C1E-8B81E362E4DF}"/>
              </a:ext>
            </a:extLst>
          </p:cNvPr>
          <p:cNvPicPr>
            <a:picLocks noChangeAspect="1"/>
          </p:cNvPicPr>
          <p:nvPr/>
        </p:nvPicPr>
        <p:blipFill>
          <a:blip r:embed="rId4"/>
          <a:stretch>
            <a:fillRect/>
          </a:stretch>
        </p:blipFill>
        <p:spPr>
          <a:xfrm>
            <a:off x="4343512" y="1228423"/>
            <a:ext cx="6816910" cy="2048177"/>
          </a:xfrm>
          <a:prstGeom prst="rect">
            <a:avLst/>
          </a:prstGeom>
        </p:spPr>
      </p:pic>
    </p:spTree>
    <p:extLst>
      <p:ext uri="{BB962C8B-B14F-4D97-AF65-F5344CB8AC3E}">
        <p14:creationId xmlns:p14="http://schemas.microsoft.com/office/powerpoint/2010/main" val="1080912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Defined (Again)</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How can we measure this? </a:t>
            </a:r>
          </a:p>
        </p:txBody>
      </p:sp>
      <p:pic>
        <p:nvPicPr>
          <p:cNvPr id="3" name="Picture 2" descr="RStudio - RStudio">
            <a:extLst>
              <a:ext uri="{FF2B5EF4-FFF2-40B4-BE49-F238E27FC236}">
                <a16:creationId xmlns:a16="http://schemas.microsoft.com/office/drawing/2014/main" id="{D0E95496-EE6A-04BC-288C-EF9E00EBA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90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Sampling Terminology</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D42A1F7F-DDBE-7ABE-8B8D-37A12B65BA31}"/>
              </a:ext>
            </a:extLst>
          </p:cNvPr>
          <p:cNvPicPr>
            <a:picLocks noChangeAspect="1"/>
          </p:cNvPicPr>
          <p:nvPr/>
        </p:nvPicPr>
        <p:blipFill>
          <a:blip r:embed="rId3"/>
          <a:stretch>
            <a:fillRect/>
          </a:stretch>
        </p:blipFill>
        <p:spPr>
          <a:xfrm>
            <a:off x="597061" y="1066800"/>
            <a:ext cx="8595360" cy="5415174"/>
          </a:xfrm>
          <a:prstGeom prst="rect">
            <a:avLst/>
          </a:prstGeom>
        </p:spPr>
      </p:pic>
    </p:spTree>
    <p:extLst>
      <p:ext uri="{BB962C8B-B14F-4D97-AF65-F5344CB8AC3E}">
        <p14:creationId xmlns:p14="http://schemas.microsoft.com/office/powerpoint/2010/main" val="111551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035" name="Rectangle 103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039" name="Rectangle 103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 8">
            <a:extLst>
              <a:ext uri="{FF2B5EF4-FFF2-40B4-BE49-F238E27FC236}">
                <a16:creationId xmlns:a16="http://schemas.microsoft.com/office/drawing/2014/main" id="{19DEC484-4C22-DF21-CB1C-14D7D3288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7833" y="484632"/>
            <a:ext cx="5249906" cy="588224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Random (?) Sampling</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F3F13B9-54CD-B835-4A75-FA090F5ADB3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069CB8-FCE5-08DB-2465-DE9B073FB2B3}"/>
              </a:ext>
            </a:extLst>
          </p:cNvPr>
          <p:cNvPicPr>
            <a:picLocks noChangeAspect="1"/>
          </p:cNvPicPr>
          <p:nvPr/>
        </p:nvPicPr>
        <p:blipFill>
          <a:blip r:embed="rId3"/>
          <a:stretch>
            <a:fillRect/>
          </a:stretch>
        </p:blipFill>
        <p:spPr>
          <a:xfrm>
            <a:off x="457199" y="954516"/>
            <a:ext cx="9383111" cy="5446284"/>
          </a:xfrm>
          <a:prstGeom prst="rect">
            <a:avLst/>
          </a:prstGeom>
        </p:spPr>
      </p:pic>
    </p:spTree>
    <p:extLst>
      <p:ext uri="{BB962C8B-B14F-4D97-AF65-F5344CB8AC3E}">
        <p14:creationId xmlns:p14="http://schemas.microsoft.com/office/powerpoint/2010/main" val="2753064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spTree>
    <p:extLst>
      <p:ext uri="{BB962C8B-B14F-4D97-AF65-F5344CB8AC3E}">
        <p14:creationId xmlns:p14="http://schemas.microsoft.com/office/powerpoint/2010/main" val="3766018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D463592-2AC6-D6E9-6C8F-ADCD3CDDAB38}"/>
              </a:ext>
            </a:extLst>
          </p:cNvPr>
          <p:cNvPicPr>
            <a:picLocks noGrp="1" noChangeAspect="1"/>
          </p:cNvPicPr>
          <p:nvPr>
            <p:ph idx="1"/>
          </p:nvPr>
        </p:nvPicPr>
        <p:blipFill>
          <a:blip r:embed="rId3"/>
          <a:stretch>
            <a:fillRect/>
          </a:stretch>
        </p:blipFill>
        <p:spPr>
          <a:xfrm>
            <a:off x="609599" y="1022998"/>
            <a:ext cx="7095379" cy="3320401"/>
          </a:xfrm>
        </p:spPr>
      </p:pic>
      <p:pic>
        <p:nvPicPr>
          <p:cNvPr id="8" name="Picture 7">
            <a:extLst>
              <a:ext uri="{FF2B5EF4-FFF2-40B4-BE49-F238E27FC236}">
                <a16:creationId xmlns:a16="http://schemas.microsoft.com/office/drawing/2014/main" id="{92282AB1-273F-FC34-2647-E105478E16BF}"/>
              </a:ext>
            </a:extLst>
          </p:cNvPr>
          <p:cNvPicPr>
            <a:picLocks noChangeAspect="1"/>
          </p:cNvPicPr>
          <p:nvPr/>
        </p:nvPicPr>
        <p:blipFill>
          <a:blip r:embed="rId4"/>
          <a:stretch>
            <a:fillRect/>
          </a:stretch>
        </p:blipFill>
        <p:spPr>
          <a:xfrm>
            <a:off x="641428" y="4191000"/>
            <a:ext cx="7367805" cy="2329608"/>
          </a:xfrm>
          <a:prstGeom prst="rect">
            <a:avLst/>
          </a:prstGeom>
        </p:spPr>
      </p:pic>
    </p:spTree>
    <p:extLst>
      <p:ext uri="{BB962C8B-B14F-4D97-AF65-F5344CB8AC3E}">
        <p14:creationId xmlns:p14="http://schemas.microsoft.com/office/powerpoint/2010/main" val="4286590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Sampling a Mean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F09229-16C0-7AF8-3434-E87664A2A45B}"/>
              </a:ext>
            </a:extLst>
          </p:cNvPr>
          <p:cNvPicPr>
            <a:picLocks noChangeAspect="1"/>
          </p:cNvPicPr>
          <p:nvPr/>
        </p:nvPicPr>
        <p:blipFill>
          <a:blip r:embed="rId3"/>
          <a:stretch>
            <a:fillRect/>
          </a:stretch>
        </p:blipFill>
        <p:spPr>
          <a:xfrm>
            <a:off x="609600" y="962232"/>
            <a:ext cx="10054856" cy="3838368"/>
          </a:xfrm>
          <a:prstGeom prst="rect">
            <a:avLst/>
          </a:prstGeom>
        </p:spPr>
      </p:pic>
    </p:spTree>
    <p:extLst>
      <p:ext uri="{BB962C8B-B14F-4D97-AF65-F5344CB8AC3E}">
        <p14:creationId xmlns:p14="http://schemas.microsoft.com/office/powerpoint/2010/main" val="2946811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Tree>
    <p:extLst>
      <p:ext uri="{BB962C8B-B14F-4D97-AF65-F5344CB8AC3E}">
        <p14:creationId xmlns:p14="http://schemas.microsoft.com/office/powerpoint/2010/main" val="3930859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What we typically (want to) work with</a:t>
            </a:r>
          </a:p>
        </p:txBody>
      </p:sp>
      <p:cxnSp>
        <p:nvCxnSpPr>
          <p:cNvPr id="6" name="Straight Arrow Connector 5">
            <a:extLst>
              <a:ext uri="{FF2B5EF4-FFF2-40B4-BE49-F238E27FC236}">
                <a16:creationId xmlns:a16="http://schemas.microsoft.com/office/drawing/2014/main" id="{439EE019-30E9-0712-56FD-20CFFB6FA31A}"/>
              </a:ext>
            </a:extLst>
          </p:cNvPr>
          <p:cNvCxnSpPr/>
          <p:nvPr/>
        </p:nvCxnSpPr>
        <p:spPr>
          <a:xfrm flipH="1">
            <a:off x="1905000" y="3886200"/>
            <a:ext cx="152400" cy="8382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96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Based on a pattern (every 3</a:t>
            </a:r>
            <a:r>
              <a:rPr lang="en-US" sz="2400" b="1" baseline="30000" dirty="0">
                <a:solidFill>
                  <a:schemeClr val="bg1"/>
                </a:solidFill>
              </a:rPr>
              <a:t>rd</a:t>
            </a:r>
            <a:r>
              <a:rPr lang="en-US" sz="2400" b="1" dirty="0">
                <a:solidFill>
                  <a:schemeClr val="bg1"/>
                </a:solidFill>
              </a:rPr>
              <a:t> participant)</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213360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9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2667001" cy="1200329"/>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4648200" cy="13716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298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EF9583-2DF6-1E34-5EF0-86C79BE62079}"/>
              </a:ext>
            </a:extLst>
          </p:cNvPr>
          <p:cNvPicPr>
            <a:picLocks noChangeAspect="1"/>
          </p:cNvPicPr>
          <p:nvPr/>
        </p:nvPicPr>
        <p:blipFill>
          <a:blip r:embed="rId3"/>
          <a:stretch>
            <a:fillRect/>
          </a:stretch>
        </p:blipFill>
        <p:spPr>
          <a:xfrm>
            <a:off x="762000" y="1143000"/>
            <a:ext cx="9907333" cy="5301408"/>
          </a:xfrm>
          <a:prstGeom prst="rect">
            <a:avLst/>
          </a:prstGeom>
        </p:spPr>
      </p:pic>
      <p:sp>
        <p:nvSpPr>
          <p:cNvPr id="3" name="TextBox 2">
            <a:extLst>
              <a:ext uri="{FF2B5EF4-FFF2-40B4-BE49-F238E27FC236}">
                <a16:creationId xmlns:a16="http://schemas.microsoft.com/office/drawing/2014/main" id="{75388C66-7B43-6630-A0B4-88E95D93CAE4}"/>
              </a:ext>
            </a:extLst>
          </p:cNvPr>
          <p:cNvSpPr txBox="1"/>
          <p:nvPr/>
        </p:nvSpPr>
        <p:spPr>
          <a:xfrm>
            <a:off x="756809" y="2667000"/>
            <a:ext cx="3281791" cy="1569660"/>
          </a:xfrm>
          <a:prstGeom prst="rect">
            <a:avLst/>
          </a:prstGeom>
          <a:solidFill>
            <a:schemeClr val="accent5">
              <a:lumMod val="75000"/>
            </a:schemeClr>
          </a:solidFill>
        </p:spPr>
        <p:txBody>
          <a:bodyPr wrap="square" rtlCol="0">
            <a:spAutoFit/>
          </a:bodyPr>
          <a:lstStyle/>
          <a:p>
            <a:r>
              <a:rPr lang="en-US" sz="2400" b="1" dirty="0">
                <a:solidFill>
                  <a:schemeClr val="bg1"/>
                </a:solidFill>
              </a:rPr>
              <a:t>SRS within *mixed* groups that are pre-specified</a:t>
            </a:r>
          </a:p>
        </p:txBody>
      </p:sp>
      <p:cxnSp>
        <p:nvCxnSpPr>
          <p:cNvPr id="6" name="Straight Arrow Connector 5">
            <a:extLst>
              <a:ext uri="{FF2B5EF4-FFF2-40B4-BE49-F238E27FC236}">
                <a16:creationId xmlns:a16="http://schemas.microsoft.com/office/drawing/2014/main" id="{439EE019-30E9-0712-56FD-20CFFB6FA31A}"/>
              </a:ext>
            </a:extLst>
          </p:cNvPr>
          <p:cNvCxnSpPr>
            <a:cxnSpLocks/>
          </p:cNvCxnSpPr>
          <p:nvPr/>
        </p:nvCxnSpPr>
        <p:spPr>
          <a:xfrm>
            <a:off x="2057400" y="3886200"/>
            <a:ext cx="6858000" cy="15240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7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spTree>
    <p:extLst>
      <p:ext uri="{BB962C8B-B14F-4D97-AF65-F5344CB8AC3E}">
        <p14:creationId xmlns:p14="http://schemas.microsoft.com/office/powerpoint/2010/main" val="237365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But first</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E9C77-0F73-FAB1-DC35-C7545509BEFA}"/>
              </a:ext>
            </a:extLst>
          </p:cNvPr>
          <p:cNvPicPr>
            <a:picLocks noChangeAspect="1"/>
          </p:cNvPicPr>
          <p:nvPr/>
        </p:nvPicPr>
        <p:blipFill>
          <a:blip r:embed="rId3"/>
          <a:stretch>
            <a:fillRect/>
          </a:stretch>
        </p:blipFill>
        <p:spPr>
          <a:xfrm>
            <a:off x="924375" y="845195"/>
            <a:ext cx="6616823" cy="5161122"/>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28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Other Types of Sampling</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B21F4A-C035-2103-48BF-3D33B1BBD4D8}"/>
              </a:ext>
            </a:extLst>
          </p:cNvPr>
          <p:cNvSpPr txBox="1"/>
          <p:nvPr/>
        </p:nvSpPr>
        <p:spPr>
          <a:xfrm>
            <a:off x="756809" y="962232"/>
            <a:ext cx="10063591" cy="1200329"/>
          </a:xfrm>
          <a:prstGeom prst="rect">
            <a:avLst/>
          </a:prstGeom>
          <a:noFill/>
        </p:spPr>
        <p:txBody>
          <a:bodyPr wrap="square" rtlCol="0">
            <a:spAutoFit/>
          </a:bodyPr>
          <a:lstStyle/>
          <a:p>
            <a:r>
              <a:rPr lang="en-US" sz="2400" dirty="0">
                <a:latin typeface="Aptos" panose="020B0004020202020204" pitchFamily="34" charset="0"/>
              </a:rPr>
              <a:t>Standard errors can deal with any type of probability sample (with some reweighting) </a:t>
            </a:r>
          </a:p>
          <a:p>
            <a:pPr marL="285750" indent="-285750">
              <a:buFont typeface="Arial" panose="020B0604020202020204" pitchFamily="34" charset="0"/>
              <a:buChar char="•"/>
            </a:pPr>
            <a:r>
              <a:rPr lang="en-US" sz="2400" dirty="0">
                <a:latin typeface="Aptos" panose="020B0004020202020204" pitchFamily="34" charset="0"/>
              </a:rPr>
              <a:t>What can’t it deal with?</a:t>
            </a:r>
          </a:p>
        </p:txBody>
      </p:sp>
      <p:pic>
        <p:nvPicPr>
          <p:cNvPr id="8" name="Picture 7">
            <a:extLst>
              <a:ext uri="{FF2B5EF4-FFF2-40B4-BE49-F238E27FC236}">
                <a16:creationId xmlns:a16="http://schemas.microsoft.com/office/drawing/2014/main" id="{F8FAA19F-FEFA-FD97-0ADE-2FD146D6CB67}"/>
              </a:ext>
            </a:extLst>
          </p:cNvPr>
          <p:cNvPicPr>
            <a:picLocks noChangeAspect="1"/>
          </p:cNvPicPr>
          <p:nvPr/>
        </p:nvPicPr>
        <p:blipFill>
          <a:blip r:embed="rId3"/>
          <a:stretch>
            <a:fillRect/>
          </a:stretch>
        </p:blipFill>
        <p:spPr>
          <a:xfrm>
            <a:off x="5257801" y="1355285"/>
            <a:ext cx="5225150" cy="5422325"/>
          </a:xfrm>
          <a:prstGeom prst="rect">
            <a:avLst/>
          </a:prstGeom>
        </p:spPr>
      </p:pic>
    </p:spTree>
    <p:extLst>
      <p:ext uri="{BB962C8B-B14F-4D97-AF65-F5344CB8AC3E}">
        <p14:creationId xmlns:p14="http://schemas.microsoft.com/office/powerpoint/2010/main" val="1204256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1626482282"/>
              </p:ext>
            </p:extLst>
          </p:nvPr>
        </p:nvGraphicFramePr>
        <p:xfrm>
          <a:off x="762000" y="1676400"/>
          <a:ext cx="8305800" cy="3283391"/>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Treatment</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Control</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b="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257957">
                <a:tc>
                  <a:txBody>
                    <a:bodyPr/>
                    <a:lstStyle/>
                    <a:p>
                      <a:pPr algn="l" fontAlgn="b"/>
                      <a:r>
                        <a:rPr lang="en-US" sz="1600" b="0" u="none" strike="noStrike" dirty="0">
                          <a:effectLst/>
                        </a:rPr>
                        <a:t>Income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r>
                        <a:rPr lang="en-US" sz="1600" b="0" u="none" strike="noStrike" dirty="0">
                          <a:effectLst/>
                        </a:rPr>
                        <a:t>Education</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0.421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505032">
                <a:tc>
                  <a:txBody>
                    <a:bodyPr/>
                    <a:lstStyle/>
                    <a:p>
                      <a:pPr algn="l" fontAlgn="b"/>
                      <a:r>
                        <a:rPr lang="en-US" sz="1600" b="0" u="none" strike="noStrike" dirty="0">
                          <a:effectLst/>
                        </a:rPr>
                        <a:t>Gender (1=Female)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0.39</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0.52</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0.028</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505032">
                <a:tc>
                  <a:txBody>
                    <a:bodyPr/>
                    <a:lstStyle/>
                    <a:p>
                      <a:pPr algn="l" fontAlgn="b"/>
                      <a:r>
                        <a:rPr lang="en-US" sz="1600" b="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505032">
                <a:tc>
                  <a:txBody>
                    <a:bodyPr/>
                    <a:lstStyle/>
                    <a:p>
                      <a:pPr algn="l" fontAlgn="b"/>
                      <a:r>
                        <a:rPr lang="en-US" sz="1600" b="0" u="none" strike="noStrike" dirty="0">
                          <a:effectLst/>
                        </a:rPr>
                        <a:t>Ethnicity (1=Non-White)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0.041</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671277">
                <a:tc>
                  <a:txBody>
                    <a:bodyPr/>
                    <a:lstStyle/>
                    <a:p>
                      <a:pPr algn="l" fontAlgn="b"/>
                      <a:r>
                        <a:rPr lang="en-US" sz="1600" b="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0" u="none" strike="noStrike" dirty="0">
                          <a:effectLst/>
                        </a:rPr>
                        <a:t>0.632</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bl>
          </a:graphicData>
        </a:graphic>
      </p:graphicFrame>
    </p:spTree>
    <p:extLst>
      <p:ext uri="{BB962C8B-B14F-4D97-AF65-F5344CB8AC3E}">
        <p14:creationId xmlns:p14="http://schemas.microsoft.com/office/powerpoint/2010/main" val="167638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rmAutofit fontScale="90000"/>
          </a:bodyPr>
          <a:lstStyle/>
          <a:p>
            <a:r>
              <a:rPr lang="en-US" dirty="0">
                <a:cs typeface="Times New Roman" panose="02020603050405020304" pitchFamily="18" charset="0"/>
              </a:rPr>
              <a:t>Standard Errors: Are our Distributions Different?</a:t>
            </a:r>
            <a:endParaRPr lang="en-US" dirty="0">
              <a:latin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Suppose we are curious about whether </a:t>
            </a:r>
            <a:r>
              <a:rPr lang="en-US" sz="2400" b="1" dirty="0"/>
              <a:t>two samples </a:t>
            </a:r>
            <a:r>
              <a:rPr lang="en-US" sz="2400" dirty="0"/>
              <a:t>are different from each other (e.g., balance tables)</a:t>
            </a:r>
          </a:p>
          <a:p>
            <a:pPr marL="0" indent="0">
              <a:buNone/>
            </a:pPr>
            <a:endParaRPr lang="en-US" sz="2400" dirty="0"/>
          </a:p>
          <a:p>
            <a:pPr marL="0" indent="0">
              <a:buNone/>
            </a:pPr>
            <a:endParaRPr lang="en-US" sz="2400" dirty="0"/>
          </a:p>
        </p:txBody>
      </p:sp>
      <p:graphicFrame>
        <p:nvGraphicFramePr>
          <p:cNvPr id="3" name="Table 2">
            <a:extLst>
              <a:ext uri="{FF2B5EF4-FFF2-40B4-BE49-F238E27FC236}">
                <a16:creationId xmlns:a16="http://schemas.microsoft.com/office/drawing/2014/main" id="{5AE67239-B96D-2B19-74F0-9566CCA519F2}"/>
              </a:ext>
            </a:extLst>
          </p:cNvPr>
          <p:cNvGraphicFramePr>
            <a:graphicFrameLocks noGrp="1"/>
          </p:cNvGraphicFramePr>
          <p:nvPr>
            <p:extLst>
              <p:ext uri="{D42A27DB-BD31-4B8C-83A1-F6EECF244321}">
                <p14:modId xmlns:p14="http://schemas.microsoft.com/office/powerpoint/2010/main" val="2569752723"/>
              </p:ext>
            </p:extLst>
          </p:nvPr>
        </p:nvGraphicFramePr>
        <p:xfrm>
          <a:off x="762000" y="1676400"/>
          <a:ext cx="8305800" cy="5026530"/>
        </p:xfrm>
        <a:graphic>
          <a:graphicData uri="http://schemas.openxmlformats.org/drawingml/2006/table">
            <a:tbl>
              <a:tblPr>
                <a:tableStyleId>{5C22544A-7EE6-4342-B048-85BDC9FD1C3A}</a:tableStyleId>
              </a:tblPr>
              <a:tblGrid>
                <a:gridCol w="2076450">
                  <a:extLst>
                    <a:ext uri="{9D8B030D-6E8A-4147-A177-3AD203B41FA5}">
                      <a16:colId xmlns:a16="http://schemas.microsoft.com/office/drawing/2014/main" val="1906818022"/>
                    </a:ext>
                  </a:extLst>
                </a:gridCol>
                <a:gridCol w="2076450">
                  <a:extLst>
                    <a:ext uri="{9D8B030D-6E8A-4147-A177-3AD203B41FA5}">
                      <a16:colId xmlns:a16="http://schemas.microsoft.com/office/drawing/2014/main" val="2841566945"/>
                    </a:ext>
                  </a:extLst>
                </a:gridCol>
                <a:gridCol w="2076450">
                  <a:extLst>
                    <a:ext uri="{9D8B030D-6E8A-4147-A177-3AD203B41FA5}">
                      <a16:colId xmlns:a16="http://schemas.microsoft.com/office/drawing/2014/main" val="270061143"/>
                    </a:ext>
                  </a:extLst>
                </a:gridCol>
                <a:gridCol w="2076450">
                  <a:extLst>
                    <a:ext uri="{9D8B030D-6E8A-4147-A177-3AD203B41FA5}">
                      <a16:colId xmlns:a16="http://schemas.microsoft.com/office/drawing/2014/main" val="2473382788"/>
                    </a:ext>
                  </a:extLst>
                </a:gridCol>
              </a:tblGrid>
              <a:tr h="338787">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Treatment</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Control</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p-value</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45082125"/>
                  </a:ext>
                </a:extLst>
              </a:tr>
              <a:tr h="182618">
                <a:tc>
                  <a:txBody>
                    <a:bodyPr/>
                    <a:lstStyle/>
                    <a:p>
                      <a:pPr algn="l" fontAlgn="b"/>
                      <a:r>
                        <a:rPr lang="en-US" sz="1600" u="none" strike="noStrike">
                          <a:effectLst/>
                        </a:rPr>
                        <a:t>Age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30.5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29.8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0.352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105567083"/>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012056834"/>
                  </a:ext>
                </a:extLst>
              </a:tr>
              <a:tr h="182618">
                <a:tc>
                  <a:txBody>
                    <a:bodyPr/>
                    <a:lstStyle/>
                    <a:p>
                      <a:pPr algn="l" fontAlgn="b"/>
                      <a:r>
                        <a:rPr lang="en-US" sz="1600" u="none" strike="noStrike">
                          <a:effectLst/>
                        </a:rPr>
                        <a:t>Income</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47000</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0.139</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967576362"/>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(4800)</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5933316"/>
                  </a:ext>
                </a:extLst>
              </a:tr>
              <a:tr h="182618">
                <a:tc>
                  <a:txBody>
                    <a:bodyPr/>
                    <a:lstStyle/>
                    <a:p>
                      <a:pPr algn="l" fontAlgn="b"/>
                      <a:r>
                        <a:rPr lang="en-US" sz="1600" u="none" strike="noStrike">
                          <a:effectLst/>
                        </a:rPr>
                        <a:t>Education</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14.5</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0.421</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167139408"/>
                  </a:ext>
                </a:extLst>
              </a:tr>
              <a:tr h="182618">
                <a:tc>
                  <a:txBody>
                    <a:bodyPr/>
                    <a:lstStyle/>
                    <a:p>
                      <a:pPr algn="l" fontAlgn="b"/>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(1.3)</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367230785"/>
                  </a:ext>
                </a:extLst>
              </a:tr>
              <a:tr h="505032">
                <a:tc>
                  <a:txBody>
                    <a:bodyPr/>
                    <a:lstStyle/>
                    <a:p>
                      <a:pPr algn="l" fontAlgn="b"/>
                      <a:r>
                        <a:rPr lang="en-US" sz="1600" b="1" u="none" strike="noStrike" dirty="0">
                          <a:effectLst/>
                        </a:rPr>
                        <a:t>Gender (1=Female)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0.39</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0.52</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0.028</a:t>
                      </a:r>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827129639"/>
                  </a:ext>
                </a:extLst>
              </a:tr>
              <a:tr h="178640">
                <a:tc>
                  <a:txBody>
                    <a:bodyPr/>
                    <a:lstStyle/>
                    <a:p>
                      <a:pPr algn="l" fontAlgn="b"/>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(0.15)</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(0.13)</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412592187"/>
                  </a:ext>
                </a:extLst>
              </a:tr>
              <a:tr h="505032">
                <a:tc>
                  <a:txBody>
                    <a:bodyPr/>
                    <a:lstStyle/>
                    <a:p>
                      <a:pPr algn="l" fontAlgn="b"/>
                      <a:r>
                        <a:rPr lang="en-US" sz="1600" u="none" strike="noStrike" dirty="0">
                          <a:effectLst/>
                        </a:rPr>
                        <a:t>Marital Status (1=Single)</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0.7</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0.215</a:t>
                      </a:r>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3887587617"/>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6310351"/>
                  </a:ext>
                </a:extLst>
              </a:tr>
              <a:tr h="505032">
                <a:tc>
                  <a:txBody>
                    <a:bodyPr/>
                    <a:lstStyle/>
                    <a:p>
                      <a:pPr algn="l" fontAlgn="b"/>
                      <a:r>
                        <a:rPr lang="en-US" sz="1600" b="1" u="none" strike="noStrike" dirty="0">
                          <a:effectLst/>
                        </a:rPr>
                        <a:t>Ethnicity (1=Non-White)</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0.2</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0.3</a:t>
                      </a:r>
                      <a:endParaRPr lang="en-US" sz="1600" b="1"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a:effectLst/>
                        </a:rPr>
                        <a:t>0.041</a:t>
                      </a:r>
                      <a:endParaRPr lang="en-US" sz="1600" b="1"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2450485827"/>
                  </a:ext>
                </a:extLst>
              </a:tr>
              <a:tr h="182618">
                <a:tc>
                  <a:txBody>
                    <a:bodyPr/>
                    <a:lstStyle/>
                    <a:p>
                      <a:pPr algn="l" fontAlgn="b"/>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b="1" u="none" strike="noStrike" dirty="0">
                          <a:effectLst/>
                        </a:rPr>
                        <a:t>(0.1)</a:t>
                      </a:r>
                      <a:endParaRPr lang="en-US" sz="1600" b="1"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99606358"/>
                  </a:ext>
                </a:extLst>
              </a:tr>
              <a:tr h="671277">
                <a:tc>
                  <a:txBody>
                    <a:bodyPr/>
                    <a:lstStyle/>
                    <a:p>
                      <a:pPr algn="l" fontAlgn="b"/>
                      <a:r>
                        <a:rPr lang="en-US" sz="1600" u="none" strike="noStrike" dirty="0">
                          <a:effectLst/>
                        </a:rPr>
                        <a:t>Employment (1=Employed)</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0.8</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dirty="0">
                          <a:effectLst/>
                        </a:rPr>
                        <a:t>0.7</a:t>
                      </a:r>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0.632</a:t>
                      </a:r>
                      <a:endParaRPr lang="en-US" sz="1600" b="0" i="0" u="none" strike="noStrike">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4224102191"/>
                  </a:ext>
                </a:extLst>
              </a:tr>
              <a:tr h="182618">
                <a:tc>
                  <a:txBody>
                    <a:bodyPr/>
                    <a:lstStyle/>
                    <a:p>
                      <a:pPr algn="l" fontAlgn="b"/>
                      <a:endParaRPr lang="en-US" sz="1600" b="0" i="0" u="none" strike="noStrike" dirty="0">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r>
                        <a:rPr lang="en-US" sz="1600" u="none" strike="noStrike">
                          <a:effectLst/>
                        </a:rPr>
                        <a:t>(0.2)</a:t>
                      </a:r>
                      <a:endParaRPr lang="en-US" sz="1600" b="0" i="0" u="none" strike="noStrike">
                        <a:solidFill>
                          <a:srgbClr val="000000"/>
                        </a:solidFill>
                        <a:effectLst/>
                        <a:latin typeface="Calibri" panose="020F0502020204030204" pitchFamily="34" charset="0"/>
                      </a:endParaRPr>
                    </a:p>
                  </a:txBody>
                  <a:tcPr marL="6297" marR="6297" marT="6297"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6297" marR="6297" marT="6297" marB="0" anchor="b"/>
                </a:tc>
                <a:extLst>
                  <a:ext uri="{0D108BD9-81ED-4DB2-BD59-A6C34878D82A}">
                    <a16:rowId xmlns:a16="http://schemas.microsoft.com/office/drawing/2014/main" val="1856156767"/>
                  </a:ext>
                </a:extLst>
              </a:tr>
            </a:tbl>
          </a:graphicData>
        </a:graphic>
      </p:graphicFrame>
    </p:spTree>
    <p:extLst>
      <p:ext uri="{BB962C8B-B14F-4D97-AF65-F5344CB8AC3E}">
        <p14:creationId xmlns:p14="http://schemas.microsoft.com/office/powerpoint/2010/main" val="2643210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Standard Errors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7FC24B6-9718-6D60-4073-DA5543D46569}"/>
                  </a:ext>
                </a:extLst>
              </p:cNvPr>
              <p:cNvSpPr>
                <a:spLocks noGrp="1"/>
              </p:cNvSpPr>
              <p:nvPr>
                <p:ph idx="1"/>
              </p:nvPr>
            </p:nvSpPr>
            <p:spPr>
              <a:xfrm>
                <a:off x="762000" y="962232"/>
                <a:ext cx="10058400" cy="5217905"/>
              </a:xfrm>
            </p:spPr>
            <p:txBody>
              <a:bodyPr>
                <a:normAutofit/>
              </a:bodyPr>
              <a:lstStyle/>
              <a:p>
                <a:pPr marL="0" indent="0">
                  <a:buNone/>
                </a:pPr>
                <a:r>
                  <a:rPr lang="en-US" sz="2400" dirty="0"/>
                  <a:t>We want something that communicates the </a:t>
                </a:r>
                <a:r>
                  <a:rPr lang="en-US" sz="2400" b="1" dirty="0"/>
                  <a:t>precision </a:t>
                </a:r>
                <a:r>
                  <a:rPr lang="en-US" sz="2400" dirty="0"/>
                  <a:t>of our estimator</a:t>
                </a:r>
              </a:p>
              <a:p>
                <a:pPr marL="0" indent="0">
                  <a:buNone/>
                </a:pPr>
                <a:endParaRPr lang="en-US" sz="2400" dirty="0"/>
              </a:p>
              <a:p>
                <a:pPr marL="0" indent="0">
                  <a:buNone/>
                </a:pPr>
                <a:endParaRPr lang="en-US" sz="2400" dirty="0"/>
              </a:p>
              <a:p>
                <a:pPr marL="0" indent="0">
                  <a:buNone/>
                </a:pPr>
                <a:endParaRPr lang="en-US" sz="2400" dirty="0"/>
              </a:p>
              <a:p>
                <a:r>
                  <a:rPr lang="en-US" sz="2400" dirty="0"/>
                  <a:t>Requires us to </a:t>
                </a:r>
                <a:r>
                  <a:rPr lang="en-US" sz="2400" b="1" dirty="0"/>
                  <a:t>model </a:t>
                </a:r>
                <a:r>
                  <a:rPr lang="en-US" sz="2400" dirty="0"/>
                  <a:t>the sampling distribution of an estimator (tells us how to get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t>.</a:t>
                </a:r>
              </a:p>
              <a:p>
                <a:r>
                  <a:rPr lang="en-US" sz="2400" dirty="0"/>
                  <a:t>For example, we often care about the </a:t>
                </a:r>
                <a:r>
                  <a:rPr lang="en-US" sz="2400" b="1" u="sng" dirty="0">
                    <a:solidFill>
                      <a:schemeClr val="accent5">
                        <a:lumMod val="75000"/>
                      </a:schemeClr>
                    </a:solidFill>
                  </a:rPr>
                  <a:t>standard error of the mean: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m:oMathPara>
                </a14:m>
                <a:endParaRPr lang="en-US" sz="2400" dirty="0"/>
              </a:p>
              <a:p>
                <a:pPr marL="0" indent="0">
                  <a:buNone/>
                </a:pPr>
                <a:endParaRPr lang="en-US" sz="2400" dirty="0"/>
              </a:p>
            </p:txBody>
          </p:sp>
        </mc:Choice>
        <mc:Fallback xmlns="">
          <p:sp>
            <p:nvSpPr>
              <p:cNvPr id="10" name="Content Placeholder 3">
                <a:extLst>
                  <a:ext uri="{FF2B5EF4-FFF2-40B4-BE49-F238E27FC236}">
                    <a16:creationId xmlns:a16="http://schemas.microsoft.com/office/drawing/2014/main" id="{27FC24B6-9718-6D60-4073-DA5543D46569}"/>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909" t="-1285" r="-157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0F4CFC8-95DE-567A-0C92-895B950E297A}"/>
              </a:ext>
            </a:extLst>
          </p:cNvPr>
          <p:cNvPicPr>
            <a:picLocks noChangeAspect="1"/>
          </p:cNvPicPr>
          <p:nvPr/>
        </p:nvPicPr>
        <p:blipFill>
          <a:blip r:embed="rId4"/>
          <a:stretch>
            <a:fillRect/>
          </a:stretch>
        </p:blipFill>
        <p:spPr>
          <a:xfrm>
            <a:off x="4737030" y="1485831"/>
            <a:ext cx="2717940" cy="1333569"/>
          </a:xfrm>
          <a:prstGeom prst="rect">
            <a:avLst/>
          </a:prstGeom>
        </p:spPr>
      </p:pic>
    </p:spTree>
    <p:extLst>
      <p:ext uri="{BB962C8B-B14F-4D97-AF65-F5344CB8AC3E}">
        <p14:creationId xmlns:p14="http://schemas.microsoft.com/office/powerpoint/2010/main" val="4181502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40E2CA-5E62-74A9-3934-1B785AA88BF4}"/>
              </a:ext>
            </a:extLst>
          </p:cNvPr>
          <p:cNvSpPr txBox="1"/>
          <p:nvPr/>
        </p:nvSpPr>
        <p:spPr>
          <a:xfrm>
            <a:off x="7162800" y="4318337"/>
            <a:ext cx="3352800" cy="1015663"/>
          </a:xfrm>
          <a:prstGeom prst="rect">
            <a:avLst/>
          </a:prstGeom>
          <a:solidFill>
            <a:schemeClr val="accent5">
              <a:lumMod val="60000"/>
              <a:lumOff val="40000"/>
            </a:schemeClr>
          </a:solidFill>
        </p:spPr>
        <p:txBody>
          <a:bodyPr wrap="square" rtlCol="0">
            <a:spAutoFit/>
          </a:bodyPr>
          <a:lstStyle/>
          <a:p>
            <a:endParaRPr lang="en-US" dirty="0"/>
          </a:p>
          <a:p>
            <a:endParaRPr lang="en-US" dirty="0"/>
          </a:p>
          <a:p>
            <a:r>
              <a:rPr lang="en-US" sz="2400" b="1" u="sng" dirty="0"/>
              <a:t>Standard errors!</a:t>
            </a:r>
          </a:p>
        </p:txBody>
      </p:sp>
      <p:sp>
        <p:nvSpPr>
          <p:cNvPr id="2" name="Title 1"/>
          <p:cNvSpPr>
            <a:spLocks noGrp="1"/>
          </p:cNvSpPr>
          <p:nvPr>
            <p:ph type="title"/>
          </p:nvPr>
        </p:nvSpPr>
        <p:spPr>
          <a:xfrm>
            <a:off x="609600" y="337392"/>
            <a:ext cx="10515600" cy="624840"/>
          </a:xfrm>
        </p:spPr>
        <p:txBody>
          <a:bodyPr>
            <a:normAutofit fontScale="90000"/>
          </a:bodyPr>
          <a:lstStyle/>
          <a:p>
            <a:r>
              <a:rPr lang="en-US" dirty="0">
                <a:cs typeface="Times New Roman" panose="02020603050405020304" pitchFamily="18" charset="0"/>
              </a:rPr>
              <a:t>CLT + Standard Errors = Standardizing Variables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15136A-08D1-5B63-E381-B05D6572CE37}"/>
              </a:ext>
            </a:extLst>
          </p:cNvPr>
          <p:cNvPicPr>
            <a:picLocks noChangeAspect="1"/>
          </p:cNvPicPr>
          <p:nvPr/>
        </p:nvPicPr>
        <p:blipFill>
          <a:blip r:embed="rId3"/>
          <a:stretch>
            <a:fillRect/>
          </a:stretch>
        </p:blipFill>
        <p:spPr>
          <a:xfrm>
            <a:off x="990599" y="1219200"/>
            <a:ext cx="7713267"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E314F0A-56C4-CF0B-8D43-5923FB0A34CE}"/>
                  </a:ext>
                </a:extLst>
              </p14:cNvPr>
              <p14:cNvContentPartPr/>
              <p14:nvPr/>
            </p14:nvContentPartPr>
            <p14:xfrm>
              <a:off x="7011137" y="4038348"/>
              <a:ext cx="1345680" cy="384480"/>
            </p14:xfrm>
          </p:contentPart>
        </mc:Choice>
        <mc:Fallback xmlns="">
          <p:pic>
            <p:nvPicPr>
              <p:cNvPr id="9" name="Ink 8">
                <a:extLst>
                  <a:ext uri="{FF2B5EF4-FFF2-40B4-BE49-F238E27FC236}">
                    <a16:creationId xmlns:a16="http://schemas.microsoft.com/office/drawing/2014/main" id="{CE314F0A-56C4-CF0B-8D43-5923FB0A34CE}"/>
                  </a:ext>
                </a:extLst>
              </p:cNvPr>
              <p:cNvPicPr/>
              <p:nvPr/>
            </p:nvPicPr>
            <p:blipFill>
              <a:blip r:embed="rId5"/>
              <a:stretch>
                <a:fillRect/>
              </a:stretch>
            </p:blipFill>
            <p:spPr>
              <a:xfrm>
                <a:off x="6957497" y="3930708"/>
                <a:ext cx="1453320" cy="600120"/>
              </a:xfrm>
              <a:prstGeom prst="rect">
                <a:avLst/>
              </a:prstGeom>
            </p:spPr>
          </p:pic>
        </mc:Fallback>
      </mc:AlternateContent>
    </p:spTree>
    <p:extLst>
      <p:ext uri="{BB962C8B-B14F-4D97-AF65-F5344CB8AC3E}">
        <p14:creationId xmlns:p14="http://schemas.microsoft.com/office/powerpoint/2010/main" val="1554043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Okay but what is it?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44BA0F-291D-1E92-1D83-64D7A8275638}"/>
              </a:ext>
            </a:extLst>
          </p:cNvPr>
          <p:cNvPicPr>
            <a:picLocks noChangeAspect="1"/>
          </p:cNvPicPr>
          <p:nvPr/>
        </p:nvPicPr>
        <p:blipFill>
          <a:blip r:embed="rId3"/>
          <a:stretch>
            <a:fillRect/>
          </a:stretch>
        </p:blipFill>
        <p:spPr>
          <a:xfrm>
            <a:off x="457200" y="962232"/>
            <a:ext cx="8001000" cy="5569894"/>
          </a:xfrm>
          <a:prstGeom prst="rect">
            <a:avLst/>
          </a:prstGeom>
        </p:spPr>
      </p:pic>
      <p:pic>
        <p:nvPicPr>
          <p:cNvPr id="3" name="Picture 2" descr="RStudio - RStudio">
            <a:extLst>
              <a:ext uri="{FF2B5EF4-FFF2-40B4-BE49-F238E27FC236}">
                <a16:creationId xmlns:a16="http://schemas.microsoft.com/office/drawing/2014/main" id="{CDCCC05F-9750-A824-EEB0-C794157B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0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Some Cautions about the Standard Error</a:t>
            </a:r>
            <a:endParaRPr lang="en-US" dirty="0">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FACFACF-2347-0895-4B01-78BBB5801331}"/>
              </a:ext>
            </a:extLst>
          </p:cNvPr>
          <p:cNvSpPr>
            <a:spLocks noGrp="1"/>
          </p:cNvSpPr>
          <p:nvPr>
            <p:ph idx="1"/>
          </p:nvPr>
        </p:nvSpPr>
        <p:spPr>
          <a:xfrm>
            <a:off x="762000" y="962232"/>
            <a:ext cx="10058400" cy="5217905"/>
          </a:xfrm>
        </p:spPr>
        <p:txBody>
          <a:bodyPr>
            <a:normAutofit/>
          </a:bodyPr>
          <a:lstStyle/>
          <a:p>
            <a:pPr marL="0" indent="0">
              <a:buNone/>
            </a:pPr>
            <a:r>
              <a:rPr lang="en-US" sz="2400" dirty="0"/>
              <a:t>Some common misconceptions: </a:t>
            </a:r>
          </a:p>
          <a:p>
            <a:r>
              <a:rPr lang="en-US" sz="2400" b="1" dirty="0"/>
              <a:t>Myth: </a:t>
            </a:r>
            <a:r>
              <a:rPr lang="en-US" sz="2400" dirty="0"/>
              <a:t>Small standard errors indicate less variability among data</a:t>
            </a:r>
          </a:p>
          <a:p>
            <a:pPr lvl="1"/>
            <a:r>
              <a:rPr lang="en-US" sz="2200" b="1" dirty="0"/>
              <a:t>Fact: </a:t>
            </a:r>
            <a:r>
              <a:rPr lang="en-US" sz="2200" dirty="0"/>
              <a:t>With a large enough sample size, your standard errors necessarily decrease. In the age of big data, don’t mistake small SEs for no variation in data!</a:t>
            </a:r>
          </a:p>
          <a:p>
            <a:pPr lvl="1"/>
            <a:r>
              <a:rPr lang="en-US" sz="2200" b="1" dirty="0"/>
              <a:t>Fact:</a:t>
            </a:r>
            <a:r>
              <a:rPr lang="en-US" sz="2200" dirty="0"/>
              <a:t> The SE quantifies how well you have estimated the population mean</a:t>
            </a:r>
          </a:p>
          <a:p>
            <a:r>
              <a:rPr lang="en-US" sz="2400" b="1" dirty="0"/>
              <a:t>Myth: </a:t>
            </a:r>
            <a:r>
              <a:rPr lang="en-US" sz="2400" dirty="0"/>
              <a:t>If two means have SE’s that don’t overlap, then means are significantly different.</a:t>
            </a:r>
            <a:endParaRPr lang="en-US" sz="2400" b="1" dirty="0"/>
          </a:p>
          <a:p>
            <a:pPr lvl="1"/>
            <a:r>
              <a:rPr lang="en-US" sz="2200" b="1" dirty="0"/>
              <a:t>Fact: </a:t>
            </a:r>
            <a:r>
              <a:rPr lang="en-US" sz="2200" dirty="0"/>
              <a:t>Just run the test! There are lots of cases where this isn’t true. </a:t>
            </a:r>
          </a:p>
          <a:p>
            <a:r>
              <a:rPr lang="en-US" sz="2400" b="1" dirty="0"/>
              <a:t>Myth: </a:t>
            </a:r>
            <a:r>
              <a:rPr lang="en-US" sz="2400" dirty="0"/>
              <a:t>Measurement error affects the SE</a:t>
            </a:r>
          </a:p>
          <a:p>
            <a:pPr lvl="1"/>
            <a:r>
              <a:rPr lang="en-US" sz="2200" b="1" dirty="0"/>
              <a:t>Fact: </a:t>
            </a:r>
            <a:r>
              <a:rPr lang="en-US" sz="2200" dirty="0"/>
              <a:t>Not if the measurement error is consistent! Since the SE is for the distribution of sample means, if all the sample means are affected in the same way, the SE won’t change. Watch out for this! 	</a:t>
            </a:r>
            <a:endParaRPr lang="en-US" sz="2200" b="1" dirty="0"/>
          </a:p>
        </p:txBody>
      </p:sp>
    </p:spTree>
    <p:extLst>
      <p:ext uri="{BB962C8B-B14F-4D97-AF65-F5344CB8AC3E}">
        <p14:creationId xmlns:p14="http://schemas.microsoft.com/office/powerpoint/2010/main" val="1262999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Plotting Uncertainty: More Data Viz</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908ED57-6186-8507-9EFA-9DA06D49E748}"/>
              </a:ext>
            </a:extLst>
          </p:cNvPr>
          <p:cNvSpPr>
            <a:spLocks noGrp="1"/>
          </p:cNvSpPr>
          <p:nvPr>
            <p:ph idx="1"/>
          </p:nvPr>
        </p:nvSpPr>
        <p:spPr>
          <a:xfrm>
            <a:off x="685800" y="1066800"/>
            <a:ext cx="9171432" cy="5113337"/>
          </a:xfrm>
        </p:spPr>
        <p:txBody>
          <a:bodyPr>
            <a:normAutofit/>
          </a:bodyPr>
          <a:lstStyle/>
          <a:p>
            <a:pPr marL="0" indent="0">
              <a:buNone/>
            </a:pPr>
            <a:r>
              <a:rPr lang="en-US" sz="2400" dirty="0"/>
              <a:t>When is it useful to plot error bars? </a:t>
            </a:r>
          </a:p>
          <a:p>
            <a:pPr marL="457200" indent="-457200">
              <a:buFont typeface="+mj-lt"/>
              <a:buAutoNum type="arabicPeriod"/>
            </a:pPr>
            <a:r>
              <a:rPr lang="en-US" sz="2400" dirty="0"/>
              <a:t>Show time series with effect that seems large when you zoom in, small when you set y-axis to 0. </a:t>
            </a:r>
          </a:p>
          <a:p>
            <a:pPr marL="457200" indent="-457200">
              <a:buFont typeface="+mj-lt"/>
              <a:buAutoNum type="arabicPeriod"/>
            </a:pPr>
            <a:r>
              <a:rPr lang="en-US" sz="2400" dirty="0"/>
              <a:t>What about error bars when it looks significant? </a:t>
            </a:r>
          </a:p>
          <a:p>
            <a:pPr marL="457200" indent="-457200">
              <a:buFont typeface="+mj-lt"/>
              <a:buAutoNum type="arabicPeriod"/>
            </a:pPr>
            <a:r>
              <a:rPr lang="en-US" sz="2400" dirty="0"/>
              <a:t>What about if error bars when it doesn’t look significant? (but there is a consistent trend pre/post)?</a:t>
            </a:r>
          </a:p>
          <a:p>
            <a:pPr marL="457200" indent="-457200">
              <a:buFont typeface="+mj-lt"/>
              <a:buAutoNum type="arabicPeriod"/>
            </a:pPr>
            <a:r>
              <a:rPr lang="en-US" sz="2400" dirty="0"/>
              <a:t>What about tradeoff between showing SD and SE? </a:t>
            </a:r>
          </a:p>
          <a:p>
            <a:pPr lvl="1"/>
            <a:r>
              <a:rPr lang="en-US" sz="2200" dirty="0"/>
              <a:t>Show the option of showing (</a:t>
            </a:r>
            <a:r>
              <a:rPr lang="en-US" sz="2200" dirty="0" err="1"/>
              <a:t>i</a:t>
            </a:r>
            <a:r>
              <a:rPr lang="en-US" sz="2200" dirty="0"/>
              <a:t>) mean + SD, (ii) mean + SE, (iii) mean + 95% CI, (iv) median + quartiles</a:t>
            </a:r>
          </a:p>
          <a:p>
            <a:pPr marL="457200" indent="-457200">
              <a:buFont typeface="+mj-lt"/>
              <a:buAutoNum type="arabicPeriod"/>
            </a:pPr>
            <a:r>
              <a:rPr lang="en-US" sz="2400" dirty="0"/>
              <a:t>How should you format errors? (Really up to you)</a:t>
            </a:r>
          </a:p>
        </p:txBody>
      </p:sp>
      <p:pic>
        <p:nvPicPr>
          <p:cNvPr id="3" name="Picture 2" descr="RStudio - RStudio">
            <a:extLst>
              <a:ext uri="{FF2B5EF4-FFF2-40B4-BE49-F238E27FC236}">
                <a16:creationId xmlns:a16="http://schemas.microsoft.com/office/drawing/2014/main" id="{1F2B1566-9864-3B33-E82E-6C5E137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06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Confidence Intervals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003390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C589A13-5550-3542-ABE7-DB6B52BD705E}"/>
              </a:ext>
            </a:extLst>
          </p:cNvPr>
          <p:cNvPicPr>
            <a:picLocks noGrp="1" noChangeAspect="1"/>
          </p:cNvPicPr>
          <p:nvPr>
            <p:ph idx="1"/>
            <a:videoFile r:link="rId1"/>
            <p:extLst>
              <p:ext uri="{DAA4B4D4-6D71-4841-9C94-3DE7FCFB9230}">
                <p14:media xmlns:p14="http://schemas.microsoft.com/office/powerpoint/2010/main" r:embed="rId2">
                  <p14:trim end="19236.7256"/>
                </p14:media>
              </p:ext>
            </p:extLst>
          </p:nvPr>
        </p:nvPicPr>
        <p:blipFill>
          <a:blip r:embed="rId5"/>
          <a:stretch>
            <a:fillRect/>
          </a:stretch>
        </p:blipFill>
        <p:spPr>
          <a:xfrm>
            <a:off x="152400" y="1051369"/>
            <a:ext cx="10864971" cy="4358832"/>
          </a:xfr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But different samples will give us different values for our </a:t>
            </a:r>
            <a:r>
              <a:rPr lang="en-US" sz="2400" u="sng" dirty="0">
                <a:cs typeface="Times New Roman" panose="02020603050405020304" pitchFamily="18" charset="0"/>
              </a:rPr>
              <a:t>statistics</a:t>
            </a:r>
            <a:r>
              <a:rPr lang="en-US" sz="2400" dirty="0">
                <a:cs typeface="Times New Roman" panose="02020603050405020304" pitchFamily="18" charset="0"/>
              </a:rPr>
              <a:t>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We need to accommodate this </a:t>
            </a:r>
            <a:r>
              <a:rPr lang="en-US" sz="2400" b="1" dirty="0">
                <a:cs typeface="Times New Roman" panose="02020603050405020304" pitchFamily="18" charset="0"/>
              </a:rPr>
              <a:t>uncertainty </a:t>
            </a:r>
            <a:r>
              <a:rPr lang="en-US" sz="2400" dirty="0">
                <a:cs typeface="Times New Roman" panose="02020603050405020304" pitchFamily="18" charset="0"/>
              </a:rPr>
              <a:t>in how we talk about statistics </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Another viz: </a:t>
            </a:r>
            <a:r>
              <a:rPr lang="en-US" sz="2400" dirty="0">
                <a:cs typeface="Times New Roman" panose="02020603050405020304" pitchFamily="18" charset="0"/>
                <a:hlinkClick r:id="rId6"/>
              </a:rPr>
              <a:t>https://twitter.com/EpiEllie/status/1160395672706789376</a:t>
            </a:r>
            <a:r>
              <a:rPr lang="en-US" sz="2400" dirty="0">
                <a:cs typeface="Times New Roman" panose="02020603050405020304" pitchFamily="18" charset="0"/>
              </a:rPr>
              <a:t>. </a:t>
            </a:r>
          </a:p>
        </p:txBody>
      </p:sp>
    </p:spTree>
    <p:extLst>
      <p:ext uri="{BB962C8B-B14F-4D97-AF65-F5344CB8AC3E}">
        <p14:creationId xmlns:p14="http://schemas.microsoft.com/office/powerpoint/2010/main" val="151835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8318090" y="758952"/>
            <a:ext cx="3873910" cy="4041648"/>
          </a:xfrm>
        </p:spPr>
        <p:txBody>
          <a:bodyPr vert="horz" lIns="91440" tIns="45720" rIns="91440" bIns="45720" rtlCol="0" anchor="b">
            <a:normAutofit/>
          </a:bodyPr>
          <a:lstStyle/>
          <a:p>
            <a:pPr>
              <a:lnSpc>
                <a:spcPct val="85000"/>
              </a:lnSpc>
            </a:pPr>
            <a:r>
              <a:rPr lang="en-US" sz="3600" dirty="0">
                <a:solidFill>
                  <a:srgbClr val="FFFFFF"/>
                </a:solidFill>
                <a:latin typeface="+mj-lt"/>
              </a:rPr>
              <a:t>But first: Interactive visualizations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48CC78-EAE4-F46F-08D4-02357C33E908}"/>
              </a:ext>
            </a:extLst>
          </p:cNvPr>
          <p:cNvPicPr>
            <a:picLocks noChangeAspect="1"/>
          </p:cNvPicPr>
          <p:nvPr/>
        </p:nvPicPr>
        <p:blipFill>
          <a:blip r:embed="rId3"/>
          <a:stretch>
            <a:fillRect/>
          </a:stretch>
        </p:blipFill>
        <p:spPr>
          <a:xfrm>
            <a:off x="446041" y="4888963"/>
            <a:ext cx="4095404" cy="196579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BE7DC6-E159-E3A8-459C-1DC913EE24F1}"/>
              </a:ext>
            </a:extLst>
          </p:cNvPr>
          <p:cNvPicPr>
            <a:picLocks noChangeAspect="1"/>
          </p:cNvPicPr>
          <p:nvPr/>
        </p:nvPicPr>
        <p:blipFill>
          <a:blip r:embed="rId4"/>
          <a:stretch>
            <a:fillRect/>
          </a:stretch>
        </p:blipFill>
        <p:spPr>
          <a:xfrm>
            <a:off x="479877" y="1716770"/>
            <a:ext cx="4889155" cy="2126011"/>
          </a:xfrm>
          <a:prstGeom prst="rect">
            <a:avLst/>
          </a:prstGeom>
        </p:spPr>
      </p:pic>
      <p:sp>
        <p:nvSpPr>
          <p:cNvPr id="8" name="TextBox 7">
            <a:extLst>
              <a:ext uri="{FF2B5EF4-FFF2-40B4-BE49-F238E27FC236}">
                <a16:creationId xmlns:a16="http://schemas.microsoft.com/office/drawing/2014/main" id="{751324A2-9678-BF11-A2DA-DF5E9472921B}"/>
              </a:ext>
            </a:extLst>
          </p:cNvPr>
          <p:cNvSpPr txBox="1"/>
          <p:nvPr/>
        </p:nvSpPr>
        <p:spPr>
          <a:xfrm>
            <a:off x="542873" y="1161150"/>
            <a:ext cx="1156086" cy="369332"/>
          </a:xfrm>
          <a:prstGeom prst="rect">
            <a:avLst/>
          </a:prstGeom>
          <a:solidFill>
            <a:schemeClr val="accent3">
              <a:lumMod val="40000"/>
              <a:lumOff val="60000"/>
            </a:schemeClr>
          </a:solidFill>
          <a:ln>
            <a:solidFill>
              <a:schemeClr val="accent3">
                <a:lumMod val="75000"/>
              </a:schemeClr>
            </a:solidFill>
          </a:ln>
        </p:spPr>
        <p:txBody>
          <a:bodyPr wrap="none" rtlCol="0">
            <a:spAutoFit/>
          </a:bodyPr>
          <a:lstStyle/>
          <a:p>
            <a:r>
              <a:rPr lang="en-CA" b="1" u="sng" dirty="0"/>
              <a:t>Tableau</a:t>
            </a:r>
          </a:p>
        </p:txBody>
      </p:sp>
      <p:sp>
        <p:nvSpPr>
          <p:cNvPr id="19" name="TextBox 18">
            <a:extLst>
              <a:ext uri="{FF2B5EF4-FFF2-40B4-BE49-F238E27FC236}">
                <a16:creationId xmlns:a16="http://schemas.microsoft.com/office/drawing/2014/main" id="{F698ECDD-5771-9F72-F9C0-8B46F2F9B4A2}"/>
              </a:ext>
            </a:extLst>
          </p:cNvPr>
          <p:cNvSpPr txBox="1"/>
          <p:nvPr/>
        </p:nvSpPr>
        <p:spPr>
          <a:xfrm>
            <a:off x="552180" y="4224958"/>
            <a:ext cx="1135247" cy="369332"/>
          </a:xfrm>
          <a:prstGeom prst="rect">
            <a:avLst/>
          </a:prstGeom>
          <a:solidFill>
            <a:schemeClr val="accent5">
              <a:lumMod val="40000"/>
              <a:lumOff val="60000"/>
            </a:schemeClr>
          </a:solidFill>
          <a:ln>
            <a:solidFill>
              <a:schemeClr val="accent5">
                <a:lumMod val="75000"/>
              </a:schemeClr>
            </a:solidFill>
          </a:ln>
        </p:spPr>
        <p:txBody>
          <a:bodyPr wrap="none" rtlCol="0">
            <a:spAutoFit/>
          </a:bodyPr>
          <a:lstStyle/>
          <a:p>
            <a:r>
              <a:rPr lang="en-CA" b="1" u="sng" dirty="0"/>
              <a:t>R Shiny</a:t>
            </a:r>
          </a:p>
        </p:txBody>
      </p:sp>
    </p:spTree>
    <p:extLst>
      <p:ext uri="{BB962C8B-B14F-4D97-AF65-F5344CB8AC3E}">
        <p14:creationId xmlns:p14="http://schemas.microsoft.com/office/powerpoint/2010/main" val="3491341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457200" indent="-457200">
              <a:buFont typeface="+mj-lt"/>
              <a:buAutoNum type="arabicPeriod"/>
            </a:pPr>
            <a:r>
              <a:rPr lang="en-US" sz="2200" dirty="0"/>
              <a:t>What do we need to assume? </a:t>
            </a:r>
          </a:p>
          <a:p>
            <a:pPr marL="457200" indent="-457200">
              <a:buFont typeface="+mj-lt"/>
              <a:buAutoNum type="arabicPeriod"/>
            </a:pPr>
            <a:r>
              <a:rPr lang="en-US" sz="2200" dirty="0"/>
              <a:t>How do we do it? </a:t>
            </a:r>
          </a:p>
          <a:p>
            <a:pPr marL="457200" indent="-457200">
              <a:buFont typeface="+mj-lt"/>
              <a:buAutoNum type="arabicPeriod"/>
            </a:pPr>
            <a:r>
              <a:rPr lang="en-US" sz="2200" dirty="0"/>
              <a:t>What can’t a CI deal with? </a:t>
            </a:r>
          </a:p>
        </p:txBody>
      </p:sp>
    </p:spTree>
    <p:extLst>
      <p:ext uri="{BB962C8B-B14F-4D97-AF65-F5344CB8AC3E}">
        <p14:creationId xmlns:p14="http://schemas.microsoft.com/office/powerpoint/2010/main" val="1310967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What do we need to assume? </a:t>
                </a:r>
              </a:p>
              <a:p>
                <a:pPr marL="457200" indent="-457200">
                  <a:buFont typeface="+mj-lt"/>
                  <a:buAutoNum type="arabicPeriod"/>
                </a:pPr>
                <a:r>
                  <a:rPr lang="en-US" sz="2200" b="1" dirty="0"/>
                  <a:t>Random sample. </a:t>
                </a:r>
                <a:r>
                  <a:rPr lang="en-US" sz="2200" dirty="0"/>
                  <a:t>If there is </a:t>
                </a:r>
                <a:r>
                  <a:rPr lang="en-US" sz="2200" u="sng" dirty="0"/>
                  <a:t>sample selection</a:t>
                </a:r>
                <a:r>
                  <a:rPr lang="en-US" sz="2200" dirty="0"/>
                  <a:t>, our estimates of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oMath>
                </a14:m>
                <a:r>
                  <a:rPr lang="en-US" sz="2200" dirty="0"/>
                  <a:t> will be </a:t>
                </a:r>
                <a:r>
                  <a:rPr lang="en-US" sz="2200" u="sng" dirty="0"/>
                  <a:t>biased </a:t>
                </a:r>
                <a:r>
                  <a:rPr lang="en-US" sz="2200" dirty="0"/>
                  <a:t>away from the true underlying value (incorrect coverage of CIs)</a:t>
                </a:r>
              </a:p>
              <a:p>
                <a:pPr marL="457200" indent="-457200">
                  <a:buFont typeface="+mj-lt"/>
                  <a:buAutoNum type="arabicPeriod"/>
                </a:pPr>
                <a:r>
                  <a:rPr lang="en-US" sz="2200" b="1" dirty="0"/>
                  <a:t>Independent observations. </a:t>
                </a:r>
                <a:r>
                  <a:rPr lang="en-US" sz="2200" dirty="0"/>
                  <a:t>Related to (1). Can’t have person X sampled if and only if Y is not, etc.  </a:t>
                </a:r>
              </a:p>
              <a:p>
                <a:pPr marL="457200" indent="-457200">
                  <a:buFont typeface="+mj-lt"/>
                  <a:buAutoNum type="arabicPeriod"/>
                </a:pPr>
                <a:r>
                  <a:rPr lang="en-US" sz="2200" b="1" dirty="0"/>
                  <a:t>Accurate data. </a:t>
                </a:r>
                <a:r>
                  <a:rPr lang="en-US" sz="2200" dirty="0"/>
                  <a:t>Always an issue in stats! Worth mentioning here again.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614244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54DFC-A721-40F7-545D-E70083EB9453}"/>
              </a:ext>
            </a:extLst>
          </p:cNvPr>
          <p:cNvPicPr>
            <a:picLocks noChangeAspect="1"/>
          </p:cNvPicPr>
          <p:nvPr/>
        </p:nvPicPr>
        <p:blipFill>
          <a:blip r:embed="rId4"/>
          <a:stretch>
            <a:fillRect/>
          </a:stretch>
        </p:blipFill>
        <p:spPr>
          <a:xfrm>
            <a:off x="2057400" y="2057400"/>
            <a:ext cx="6972658" cy="2006703"/>
          </a:xfrm>
          <a:prstGeom prst="rect">
            <a:avLst/>
          </a:prstGeom>
        </p:spPr>
      </p:pic>
    </p:spTree>
    <p:extLst>
      <p:ext uri="{BB962C8B-B14F-4D97-AF65-F5344CB8AC3E}">
        <p14:creationId xmlns:p14="http://schemas.microsoft.com/office/powerpoint/2010/main" val="2308333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spTree>
    <p:extLst>
      <p:ext uri="{BB962C8B-B14F-4D97-AF65-F5344CB8AC3E}">
        <p14:creationId xmlns:p14="http://schemas.microsoft.com/office/powerpoint/2010/main" val="2470163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spTree>
    <p:extLst>
      <p:ext uri="{BB962C8B-B14F-4D97-AF65-F5344CB8AC3E}">
        <p14:creationId xmlns:p14="http://schemas.microsoft.com/office/powerpoint/2010/main" val="2762839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D267BD-E30E-CB21-EACD-04443758BFAE}"/>
              </a:ext>
            </a:extLst>
          </p:cNvPr>
          <p:cNvCxnSpPr>
            <a:cxnSpLocks/>
          </p:cNvCxnSpPr>
          <p:nvPr/>
        </p:nvCxnSpPr>
        <p:spPr>
          <a:xfrm flipV="1">
            <a:off x="2819400" y="1676400"/>
            <a:ext cx="914400" cy="8382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EA7911-0113-DF1D-FB87-7B2DCF0914C0}"/>
              </a:ext>
            </a:extLst>
          </p:cNvPr>
          <p:cNvSpPr txBox="1"/>
          <p:nvPr/>
        </p:nvSpPr>
        <p:spPr>
          <a:xfrm>
            <a:off x="1981200" y="2514600"/>
            <a:ext cx="1828800" cy="646331"/>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Point estimate (sample mean)</a:t>
            </a:r>
          </a:p>
        </p:txBody>
      </p:sp>
      <p:cxnSp>
        <p:nvCxnSpPr>
          <p:cNvPr id="3" name="Straight Arrow Connector 2">
            <a:extLst>
              <a:ext uri="{FF2B5EF4-FFF2-40B4-BE49-F238E27FC236}">
                <a16:creationId xmlns:a16="http://schemas.microsoft.com/office/drawing/2014/main" id="{51E61CA6-9875-7A74-7C44-E84712E645EE}"/>
              </a:ext>
            </a:extLst>
          </p:cNvPr>
          <p:cNvCxnSpPr>
            <a:cxnSpLocks/>
          </p:cNvCxnSpPr>
          <p:nvPr/>
        </p:nvCxnSpPr>
        <p:spPr>
          <a:xfrm flipH="1" flipV="1">
            <a:off x="5309616" y="1676400"/>
            <a:ext cx="1853184" cy="68580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7B06FF-E445-B647-D9FD-2C993414E0BE}"/>
              </a:ext>
            </a:extLst>
          </p:cNvPr>
          <p:cNvSpPr txBox="1"/>
          <p:nvPr/>
        </p:nvSpPr>
        <p:spPr>
          <a:xfrm>
            <a:off x="6400800" y="2505670"/>
            <a:ext cx="1828800" cy="923330"/>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Standard Error (depends on point estimate)</a:t>
            </a:r>
          </a:p>
        </p:txBody>
      </p:sp>
      <p:cxnSp>
        <p:nvCxnSpPr>
          <p:cNvPr id="6" name="Straight Arrow Connector 5">
            <a:extLst>
              <a:ext uri="{FF2B5EF4-FFF2-40B4-BE49-F238E27FC236}">
                <a16:creationId xmlns:a16="http://schemas.microsoft.com/office/drawing/2014/main" id="{B2F36EB6-1385-CD30-0951-6A825292A786}"/>
              </a:ext>
            </a:extLst>
          </p:cNvPr>
          <p:cNvCxnSpPr>
            <a:cxnSpLocks/>
          </p:cNvCxnSpPr>
          <p:nvPr/>
        </p:nvCxnSpPr>
        <p:spPr>
          <a:xfrm flipH="1" flipV="1">
            <a:off x="4572000" y="1725505"/>
            <a:ext cx="152400" cy="223689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FEB200-3066-07EA-9037-B03490180698}"/>
              </a:ext>
            </a:extLst>
          </p:cNvPr>
          <p:cNvSpPr txBox="1"/>
          <p:nvPr/>
        </p:nvSpPr>
        <p:spPr>
          <a:xfrm>
            <a:off x="3505200" y="4034136"/>
            <a:ext cx="2438400" cy="1200329"/>
          </a:xfrm>
          <a:prstGeom prst="rect">
            <a:avLst/>
          </a:prstGeom>
          <a:solidFill>
            <a:schemeClr val="accent5">
              <a:lumMod val="60000"/>
              <a:lumOff val="40000"/>
            </a:schemeClr>
          </a:solidFill>
          <a:ln>
            <a:solidFill>
              <a:schemeClr val="accent5"/>
            </a:solidFill>
          </a:ln>
        </p:spPr>
        <p:txBody>
          <a:bodyPr wrap="square" rtlCol="0">
            <a:spAutoFit/>
          </a:bodyPr>
          <a:lstStyle/>
          <a:p>
            <a:r>
              <a:rPr lang="en-US" dirty="0"/>
              <a:t>Multiplier for margin of error (depends on chosen level of confidence)</a:t>
            </a:r>
          </a:p>
        </p:txBody>
      </p:sp>
    </p:spTree>
    <p:extLst>
      <p:ext uri="{BB962C8B-B14F-4D97-AF65-F5344CB8AC3E}">
        <p14:creationId xmlns:p14="http://schemas.microsoft.com/office/powerpoint/2010/main" val="4189376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10.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spTree>
    <p:extLst>
      <p:ext uri="{BB962C8B-B14F-4D97-AF65-F5344CB8AC3E}">
        <p14:creationId xmlns:p14="http://schemas.microsoft.com/office/powerpoint/2010/main" val="2279510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Mean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Suppose we estimate the average (systolic) blood pressure pressure of a sample (N=45) to be 115 with a standard deviation of 50. What is the 95% confidence interval? </a:t>
                </a:r>
              </a:p>
              <a:p>
                <a:pPr marL="0" indent="0">
                  <a:buNone/>
                </a:pPr>
                <a:r>
                  <a:rPr lang="en-US" sz="2200" dirty="0"/>
                  <a:t>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r>
                  <a:rPr lang="en-US" sz="2200" dirty="0"/>
                  <a:t>In this case: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r>
                        <a:rPr lang="en-US" sz="2200" b="0" i="1" smtClean="0">
                          <a:latin typeface="Cambria Math" panose="02040503050406030204" pitchFamily="18" charset="0"/>
                        </a:rPr>
                        <m:t>𝑆𝐸</m:t>
                      </m:r>
                    </m:oMath>
                  </m:oMathPara>
                </a14:m>
                <a:endParaRPr lang="en-US" sz="2200" b="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=115±1.96∗</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50</m:t>
                          </m:r>
                        </m:num>
                        <m:den>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45</m:t>
                              </m:r>
                            </m:e>
                          </m:rad>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=115±14.608</m:t>
                      </m:r>
                      <m:r>
                        <a:rPr lang="en-US" sz="2200" b="1" i="1" smtClean="0">
                          <a:latin typeface="Cambria Math" panose="02040503050406030204" pitchFamily="18" charset="0"/>
                        </a:rPr>
                        <m:t>=[</m:t>
                      </m:r>
                      <m:r>
                        <a:rPr lang="en-US" sz="2200" b="1" i="1" smtClean="0">
                          <a:latin typeface="Cambria Math" panose="02040503050406030204" pitchFamily="18" charset="0"/>
                        </a:rPr>
                        <m:t>𝟏𝟎𝟎</m:t>
                      </m:r>
                      <m:r>
                        <a:rPr lang="en-US" sz="2200" b="1" i="1" smtClean="0">
                          <a:latin typeface="Cambria Math" panose="02040503050406030204" pitchFamily="18" charset="0"/>
                        </a:rPr>
                        <m:t>.</m:t>
                      </m:r>
                      <m:r>
                        <a:rPr lang="en-US" sz="2200" b="1" i="1" smtClean="0">
                          <a:latin typeface="Cambria Math" panose="02040503050406030204" pitchFamily="18" charset="0"/>
                        </a:rPr>
                        <m:t>𝟑𝟗𝟐</m:t>
                      </m:r>
                      <m:r>
                        <a:rPr lang="en-US" sz="2200" b="1" i="1" smtClean="0">
                          <a:latin typeface="Cambria Math" panose="02040503050406030204" pitchFamily="18" charset="0"/>
                        </a:rPr>
                        <m:t>,</m:t>
                      </m:r>
                      <m:r>
                        <a:rPr lang="en-US" sz="2200" b="1" i="1" smtClean="0">
                          <a:latin typeface="Cambria Math" panose="02040503050406030204" pitchFamily="18" charset="0"/>
                        </a:rPr>
                        <m:t>𝟏𝟐𝟗</m:t>
                      </m:r>
                      <m:r>
                        <a:rPr lang="en-US" sz="2200" b="1" i="1" smtClean="0">
                          <a:latin typeface="Cambria Math" panose="02040503050406030204" pitchFamily="18" charset="0"/>
                        </a:rPr>
                        <m:t>.</m:t>
                      </m:r>
                      <m:r>
                        <a:rPr lang="en-US" sz="2200" b="1" i="1" smtClean="0">
                          <a:latin typeface="Cambria Math" panose="02040503050406030204" pitchFamily="18" charset="0"/>
                        </a:rPr>
                        <m:t>𝟔𝟎𝟖</m:t>
                      </m:r>
                      <m:r>
                        <a:rPr lang="en-US" sz="2200" b="1" i="1" smtClean="0">
                          <a:latin typeface="Cambria Math" panose="02040503050406030204" pitchFamily="18" charset="0"/>
                        </a:rPr>
                        <m:t>]</m:t>
                      </m:r>
                    </m:oMath>
                  </m:oMathPara>
                </a14:m>
                <a:endParaRPr lang="en-US" sz="2200" b="1"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3" name="Picture 2" descr="RStudio - RStudio">
            <a:extLst>
              <a:ext uri="{FF2B5EF4-FFF2-40B4-BE49-F238E27FC236}">
                <a16:creationId xmlns:a16="http://schemas.microsoft.com/office/drawing/2014/main" id="{EBECD180-E954-8A85-18E0-85E6CEE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03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Interpreting a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200" dirty="0"/>
                  <a:t>How do we calculate a CI?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𝑀𝐸</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9095232" cy="5217905"/>
              </a:xfrm>
              <a:blipFill>
                <a:blip r:embed="rId3"/>
                <a:stretch>
                  <a:fillRect l="-871" t="-10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39038ED-2336-DC44-869A-7ED121EFD1ED}"/>
              </a:ext>
            </a:extLst>
          </p:cNvPr>
          <p:cNvPicPr>
            <a:picLocks noChangeAspect="1"/>
          </p:cNvPicPr>
          <p:nvPr/>
        </p:nvPicPr>
        <p:blipFill>
          <a:blip r:embed="rId4"/>
          <a:stretch>
            <a:fillRect/>
          </a:stretch>
        </p:blipFill>
        <p:spPr>
          <a:xfrm>
            <a:off x="838200" y="1752599"/>
            <a:ext cx="7162800" cy="3160683"/>
          </a:xfrm>
          <a:prstGeom prst="rect">
            <a:avLst/>
          </a:prstGeom>
        </p:spPr>
      </p:pic>
    </p:spTree>
    <p:extLst>
      <p:ext uri="{BB962C8B-B14F-4D97-AF65-F5344CB8AC3E}">
        <p14:creationId xmlns:p14="http://schemas.microsoft.com/office/powerpoint/2010/main" val="1397824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210800" cy="5217905"/>
          </a:xfrm>
        </p:spPr>
        <p:txBody>
          <a:bodyPr>
            <a:normAutofit/>
          </a:bodyPr>
          <a:lstStyle/>
          <a:p>
            <a:pPr marL="0" indent="0">
              <a:buNone/>
            </a:pPr>
            <a:r>
              <a:rPr lang="en-US" sz="2400" dirty="0"/>
              <a:t>What can’t a CI deal with?</a:t>
            </a:r>
          </a:p>
          <a:p>
            <a:r>
              <a:rPr lang="en-US" sz="2400" dirty="0"/>
              <a:t> Violations of assumptions</a:t>
            </a:r>
          </a:p>
          <a:p>
            <a:r>
              <a:rPr lang="en-US" sz="2400" dirty="0"/>
              <a:t>Sample selection and measurement error are big</a:t>
            </a:r>
          </a:p>
          <a:p>
            <a:r>
              <a:rPr lang="en-US" sz="2400" dirty="0"/>
              <a:t>Other things can be dealt with (e.g., block/stratified sampling)</a:t>
            </a:r>
          </a:p>
          <a:p>
            <a:r>
              <a:rPr lang="en-US" sz="2400" dirty="0"/>
              <a:t>There are workarounds: bootstrapping, machine learning, conservative SEs</a:t>
            </a:r>
          </a:p>
          <a:p>
            <a:r>
              <a:rPr lang="en-US" sz="2400" dirty="0"/>
              <a:t>In general, your CIs are probably too narrow (but that’s okay – research is a joint process!)</a:t>
            </a:r>
          </a:p>
        </p:txBody>
      </p:sp>
    </p:spTree>
    <p:extLst>
      <p:ext uri="{BB962C8B-B14F-4D97-AF65-F5344CB8AC3E}">
        <p14:creationId xmlns:p14="http://schemas.microsoft.com/office/powerpoint/2010/main" val="5149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Finally…</a:t>
            </a:r>
            <a:endParaRPr lang="en-US" sz="4600" dirty="0">
              <a:solidFill>
                <a:srgbClr val="FFFFFF"/>
              </a:solidFill>
              <a:latin typeface="+mj-lt"/>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A3CA5B-6022-C9E1-7DE5-18CCCCC531D3}"/>
              </a:ext>
            </a:extLst>
          </p:cNvPr>
          <p:cNvPicPr>
            <a:picLocks noChangeAspect="1"/>
          </p:cNvPicPr>
          <p:nvPr/>
        </p:nvPicPr>
        <p:blipFill>
          <a:blip r:embed="rId3"/>
          <a:stretch>
            <a:fillRect/>
          </a:stretch>
        </p:blipFill>
        <p:spPr>
          <a:xfrm>
            <a:off x="1097280" y="1185452"/>
            <a:ext cx="9594723" cy="2734497"/>
          </a:xfrm>
          <a:prstGeom prst="rect">
            <a:avLst/>
          </a:prstGeom>
        </p:spPr>
      </p:pic>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36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9095232" cy="5217905"/>
          </a:xfrm>
        </p:spPr>
        <p:txBody>
          <a:bodyPr>
            <a:normAutofit/>
          </a:bodyPr>
          <a:lstStyle/>
          <a:p>
            <a:pPr marL="0" indent="0">
              <a:buNone/>
            </a:pPr>
            <a:r>
              <a:rPr lang="en-US" sz="2400" dirty="0"/>
              <a:t>What can’t a CI deal with? </a:t>
            </a:r>
          </a:p>
        </p:txBody>
      </p:sp>
      <p:pic>
        <p:nvPicPr>
          <p:cNvPr id="5" name="Picture 4">
            <a:extLst>
              <a:ext uri="{FF2B5EF4-FFF2-40B4-BE49-F238E27FC236}">
                <a16:creationId xmlns:a16="http://schemas.microsoft.com/office/drawing/2014/main" id="{65E87DA0-4EDE-65E4-A461-41B8A0D3228D}"/>
              </a:ext>
            </a:extLst>
          </p:cNvPr>
          <p:cNvPicPr>
            <a:picLocks noChangeAspect="1"/>
          </p:cNvPicPr>
          <p:nvPr/>
        </p:nvPicPr>
        <p:blipFill>
          <a:blip r:embed="rId3"/>
          <a:stretch>
            <a:fillRect/>
          </a:stretch>
        </p:blipFill>
        <p:spPr>
          <a:xfrm>
            <a:off x="628891" y="1393720"/>
            <a:ext cx="8591992" cy="4070559"/>
          </a:xfrm>
          <a:prstGeom prst="rect">
            <a:avLst/>
          </a:prstGeom>
        </p:spPr>
      </p:pic>
      <p:pic>
        <p:nvPicPr>
          <p:cNvPr id="3" name="Picture 2" descr="RStudio - RStudio">
            <a:extLst>
              <a:ext uri="{FF2B5EF4-FFF2-40B4-BE49-F238E27FC236}">
                <a16:creationId xmlns:a16="http://schemas.microsoft.com/office/drawing/2014/main" id="{5EAF6B81-AB11-9F58-5C97-D4A0F775D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78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1026" name="Picture 2" descr="Binomial Distribution">
            <a:extLst>
              <a:ext uri="{FF2B5EF4-FFF2-40B4-BE49-F238E27FC236}">
                <a16:creationId xmlns:a16="http://schemas.microsoft.com/office/drawing/2014/main" id="{8F11ADB3-A09D-6412-D0F1-5F9A989B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3048000"/>
            <a:ext cx="6477000" cy="36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74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In many cases, the variable we care about is a </a:t>
                </a:r>
                <a:r>
                  <a:rPr lang="en-US" sz="2400" b="1" dirty="0"/>
                  <a:t>proportion </a:t>
                </a:r>
                <a:endParaRPr lang="en-US" sz="2400" dirty="0"/>
              </a:p>
              <a:p>
                <a:r>
                  <a:rPr lang="en-US" sz="2400" dirty="0"/>
                  <a:t>For example, the incidence of a medical condition: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a14:m>
                <a:endParaRPr lang="en-US" sz="2400" dirty="0"/>
              </a:p>
              <a:p>
                <a:r>
                  <a:rPr lang="en-US" sz="2400" dirty="0"/>
                  <a:t>The statistic is then </a:t>
                </a:r>
                <a14:m>
                  <m:oMath xmlns:m="http://schemas.openxmlformats.org/officeDocument/2006/math">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𝑥</m:t>
                        </m:r>
                      </m:e>
                    </m:bar>
                    <m:r>
                      <a:rPr lang="en-US" sz="2400" b="0" i="1" smtClean="0">
                        <a:latin typeface="Cambria Math" panose="02040503050406030204" pitchFamily="18" charset="0"/>
                      </a:rPr>
                      <m:t>:</m:t>
                    </m:r>
                  </m:oMath>
                </a14:m>
                <a:r>
                  <a:rPr lang="en-US" sz="2400" dirty="0"/>
                  <a:t> % of the sample/population with the condition</a:t>
                </a:r>
              </a:p>
              <a:p>
                <a:r>
                  <a:rPr lang="en-US" sz="2400" dirty="0"/>
                  <a:t>This is modeled as </a:t>
                </a:r>
                <a14:m>
                  <m:oMath xmlns:m="http://schemas.openxmlformats.org/officeDocument/2006/math">
                    <m:r>
                      <a:rPr lang="en-US" sz="2400" b="0" i="1" smtClean="0">
                        <a:latin typeface="Cambria Math" panose="02040503050406030204" pitchFamily="18" charset="0"/>
                      </a:rPr>
                      <m:t>𝑁</m:t>
                    </m:r>
                  </m:oMath>
                </a14:m>
                <a:r>
                  <a:rPr lang="en-US" sz="2400" dirty="0"/>
                  <a:t> draws from the </a:t>
                </a:r>
                <a:r>
                  <a:rPr lang="en-US" sz="2400" b="1" dirty="0"/>
                  <a:t>binomial distribution: </a:t>
                </a:r>
                <a:endParaRPr lang="en-US" sz="24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A3A861-61DB-1B02-B0A6-2E84837716D8}"/>
              </a:ext>
            </a:extLst>
          </p:cNvPr>
          <p:cNvPicPr>
            <a:picLocks noChangeAspect="1"/>
          </p:cNvPicPr>
          <p:nvPr/>
        </p:nvPicPr>
        <p:blipFill>
          <a:blip r:embed="rId4"/>
          <a:stretch>
            <a:fillRect/>
          </a:stretch>
        </p:blipFill>
        <p:spPr>
          <a:xfrm>
            <a:off x="1295400" y="3200104"/>
            <a:ext cx="8074283" cy="3320504"/>
          </a:xfrm>
          <a:prstGeom prst="rect">
            <a:avLst/>
          </a:prstGeom>
        </p:spPr>
      </p:pic>
    </p:spTree>
    <p:extLst>
      <p:ext uri="{BB962C8B-B14F-4D97-AF65-F5344CB8AC3E}">
        <p14:creationId xmlns:p14="http://schemas.microsoft.com/office/powerpoint/2010/main" val="3464845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How do we calculate the CI? We need the </a:t>
                </a:r>
                <a:r>
                  <a:rPr lang="en-US" sz="2400" b="1" dirty="0"/>
                  <a:t>standard error </a:t>
                </a:r>
                <a:r>
                  <a:rPr lang="en-US" sz="2400" dirty="0"/>
                  <a:t>first</a:t>
                </a:r>
              </a:p>
              <a:p>
                <a:pPr marL="457200" indent="-457200">
                  <a:buFont typeface="+mj-lt"/>
                  <a:buAutoNum type="arabicPeriod"/>
                </a:pPr>
                <a:r>
                  <a:rPr lang="en-US" sz="2400" dirty="0"/>
                  <a:t>The </a:t>
                </a:r>
                <a:r>
                  <a:rPr lang="en-US" sz="2400" b="1" dirty="0"/>
                  <a:t>moments</a:t>
                </a:r>
                <a:r>
                  <a:rPr lang="en-US" sz="2400" dirty="0"/>
                  <a:t> of a binomial distribution are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m:t>
                      </m:r>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𝕍</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𝑛𝑝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𝑛𝑝𝑞</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𝑺𝑬</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𝒏𝒑</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e>
                          </m:rad>
                        </m:num>
                        <m:den>
                          <m:r>
                            <a:rPr lang="en-US" sz="2400" b="1" i="1" smtClean="0">
                              <a:latin typeface="Cambria Math" panose="02040503050406030204" pitchFamily="18" charset="0"/>
                            </a:rPr>
                            <m:t>𝒏</m:t>
                          </m:r>
                        </m:den>
                      </m:f>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𝒑</m:t>
                                  </m:r>
                                </m:e>
                              </m:d>
                            </m:num>
                            <m:den>
                              <m:r>
                                <a:rPr lang="en-US" sz="2400" b="1" i="1" smtClean="0">
                                  <a:latin typeface="Cambria Math" panose="02040503050406030204" pitchFamily="18" charset="0"/>
                                </a:rPr>
                                <m:t>𝒏</m:t>
                              </m:r>
                            </m:den>
                          </m:f>
                        </m:e>
                      </m:rad>
                    </m:oMath>
                  </m:oMathPara>
                </a14:m>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3"/>
                <a:stretch>
                  <a:fillRect l="-902" t="-1285"/>
                </a:stretch>
              </a:blipFill>
            </p:spPr>
            <p:txBody>
              <a:bodyPr/>
              <a:lstStyle/>
              <a:p>
                <a:r>
                  <a:rPr lang="en-US">
                    <a:noFill/>
                  </a:rPr>
                  <a:t> </a:t>
                </a:r>
              </a:p>
            </p:txBody>
          </p:sp>
        </mc:Fallback>
      </mc:AlternateContent>
    </p:spTree>
    <p:extLst>
      <p:ext uri="{BB962C8B-B14F-4D97-AF65-F5344CB8AC3E}">
        <p14:creationId xmlns:p14="http://schemas.microsoft.com/office/powerpoint/2010/main" val="2005968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Binomial Distribution + CI</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1999" y="962232"/>
                <a:ext cx="12641947" cy="7081443"/>
              </a:xfrm>
            </p:spPr>
            <p:txBody>
              <a:bodyPr>
                <a:normAutofit/>
              </a:bodyPr>
              <a:lstStyle/>
              <a:p>
                <a:pPr marL="0" indent="0">
                  <a:buNone/>
                </a:pPr>
                <a:r>
                  <a:rPr lang="en-US" sz="2400" dirty="0"/>
                  <a:t>How do we calculate the CI? </a:t>
                </a:r>
              </a:p>
              <a:p>
                <a:pPr marL="457200" indent="-457200">
                  <a:buFont typeface="+mj-lt"/>
                  <a:buAutoNum type="arabicPeriod"/>
                </a:pPr>
                <a:r>
                  <a:rPr lang="en-US" sz="2400" dirty="0"/>
                  <a:t>So the standard error is </a:t>
                </a:r>
                <a14:m>
                  <m:oMath xmlns:m="http://schemas.openxmlformats.org/officeDocument/2006/math">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𝑛</m:t>
                            </m:r>
                          </m:den>
                        </m:f>
                      </m:e>
                    </m:rad>
                  </m:oMath>
                </a14:m>
                <a:endParaRPr lang="en-US" sz="2400" dirty="0"/>
              </a:p>
              <a:p>
                <a:pPr marL="457200" indent="-457200">
                  <a:buFont typeface="+mj-lt"/>
                  <a:buAutoNum type="arabicPeriod"/>
                </a:pPr>
                <a:r>
                  <a:rPr lang="en-US" sz="2400" dirty="0"/>
                  <a:t>Then, the </a:t>
                </a:r>
                <a:r>
                  <a:rPr lang="en-US" sz="2400" b="1" dirty="0"/>
                  <a:t>confidence interval </a:t>
                </a:r>
                <a:r>
                  <a:rPr lang="en-US" sz="2400" dirty="0"/>
                  <a:t>is given by</a:t>
                </a:r>
                <a:endParaRPr lang="en-US" sz="2400" b="1"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1999" y="962232"/>
                <a:ext cx="12641947" cy="7081443"/>
              </a:xfrm>
              <a:blipFill>
                <a:blip r:embed="rId3"/>
                <a:stretch>
                  <a:fillRect l="-723" t="-947"/>
                </a:stretch>
              </a:blipFill>
            </p:spPr>
            <p:txBody>
              <a:bodyPr/>
              <a:lstStyle/>
              <a:p>
                <a:r>
                  <a:rPr lang="en-US">
                    <a:noFill/>
                  </a:rPr>
                  <a:t> </a:t>
                </a:r>
              </a:p>
            </p:txBody>
          </p:sp>
        </mc:Fallback>
      </mc:AlternateContent>
      <p:pic>
        <p:nvPicPr>
          <p:cNvPr id="4098" name="Picture 2" descr="Understanding Binomial Confidence Intervals - SigmaZone">
            <a:extLst>
              <a:ext uri="{FF2B5EF4-FFF2-40B4-BE49-F238E27FC236}">
                <a16:creationId xmlns:a16="http://schemas.microsoft.com/office/drawing/2014/main" id="{27016B3E-D7D7-E85E-A756-F54D4902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971800"/>
            <a:ext cx="3735841"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Studio - RStudio">
            <a:extLst>
              <a:ext uri="{FF2B5EF4-FFF2-40B4-BE49-F238E27FC236}">
                <a16:creationId xmlns:a16="http://schemas.microsoft.com/office/drawing/2014/main" id="{E653FB72-CA56-5CBB-FF0F-332A6E558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334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32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Other CI Examples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3886189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Survival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Often we are interested in </a:t>
            </a:r>
            <a:r>
              <a:rPr lang="en-US" sz="2400" b="1" dirty="0"/>
              <a:t>event durations </a:t>
            </a:r>
            <a:r>
              <a:rPr lang="en-US" sz="2400" dirty="0"/>
              <a:t>rather than incidences</a:t>
            </a:r>
          </a:p>
          <a:p>
            <a:r>
              <a:rPr lang="en-US" sz="2400" dirty="0"/>
              <a:t>How long was a patient on dialysis? </a:t>
            </a:r>
          </a:p>
          <a:p>
            <a:r>
              <a:rPr lang="en-US" sz="2400" dirty="0"/>
              <a:t>How long between first visit and diagnosis? </a:t>
            </a:r>
          </a:p>
          <a:p>
            <a:pPr marL="0" indent="0">
              <a:buNone/>
            </a:pPr>
            <a:endParaRPr lang="en-US" sz="2400" b="1" dirty="0"/>
          </a:p>
        </p:txBody>
      </p:sp>
      <p:pic>
        <p:nvPicPr>
          <p:cNvPr id="1026" name="Picture 2" descr="Survival Analysis: Intuition &amp; Implementation in Python | by Anurag Pandey  | Towards Data Science">
            <a:extLst>
              <a:ext uri="{FF2B5EF4-FFF2-40B4-BE49-F238E27FC236}">
                <a16:creationId xmlns:a16="http://schemas.microsoft.com/office/drawing/2014/main" id="{CD1D1B7D-4166-C7B4-7FBE-E07F208F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688220"/>
            <a:ext cx="8153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81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Construct Survival Curves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457200" indent="-457200">
                  <a:buFont typeface="+mj-lt"/>
                  <a:buAutoNum type="arabicPeriod"/>
                </a:pPr>
                <a:r>
                  <a:rPr lang="en-US" sz="2400" dirty="0"/>
                  <a:t>In each period </a:t>
                </a:r>
                <a14:m>
                  <m:oMath xmlns:m="http://schemas.openxmlformats.org/officeDocument/2006/math">
                    <m:r>
                      <a:rPr lang="en-US" sz="2400" b="0" i="1" smtClean="0">
                        <a:latin typeface="Cambria Math" panose="02040503050406030204" pitchFamily="18" charset="0"/>
                      </a:rPr>
                      <m:t>𝑡</m:t>
                    </m:r>
                  </m:oMath>
                </a14:m>
                <a:r>
                  <a:rPr lang="en-US" sz="2400" dirty="0"/>
                  <a:t>, calculate the fraction of events ongoing (e.g., patients alive) at </a:t>
                </a:r>
                <a14:m>
                  <m:oMath xmlns:m="http://schemas.openxmlformats.org/officeDocument/2006/math">
                    <m:r>
                      <a:rPr lang="en-US" sz="2400" b="0" i="1" smtClean="0">
                        <a:latin typeface="Cambria Math" panose="02040503050406030204" pitchFamily="18" charset="0"/>
                      </a:rPr>
                      <m:t>𝑡</m:t>
                    </m:r>
                  </m:oMath>
                </a14:m>
                <a:r>
                  <a:rPr lang="en-US" sz="2400" dirty="0"/>
                  <a:t> that are still ongoing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sz="2400" dirty="0"/>
                  <a:t> – call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oMath>
                </a14:m>
                <a:endParaRPr lang="en-US" sz="2400" dirty="0"/>
              </a:p>
              <a:p>
                <a:pPr marL="457200" indent="-457200">
                  <a:buFont typeface="+mj-lt"/>
                  <a:buAutoNum type="arabicPeriod"/>
                </a:pPr>
                <a:r>
                  <a:rPr lang="en-US" sz="2400" dirty="0"/>
                  <a:t>Then, to calculate % ongoing between </a:t>
                </a:r>
                <a14:m>
                  <m:oMath xmlns:m="http://schemas.openxmlformats.org/officeDocument/2006/math">
                    <m:r>
                      <a:rPr lang="en-US" sz="2400" b="0" i="1" smtClean="0">
                        <a:latin typeface="Cambria Math" panose="02040503050406030204" pitchFamily="18" charset="0"/>
                      </a:rPr>
                      <m:t>𝑡</m:t>
                    </m:r>
                  </m:oMath>
                </a14:m>
                <a:r>
                  <a:rPr lang="en-US" sz="2400" dirty="0"/>
                  <a:t>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simply need to multiply:</a:t>
                </a:r>
              </a:p>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a14:m>
                <a:r>
                  <a:rPr lang="en-US" sz="2400" dirty="0"/>
                  <a:t> </a:t>
                </a:r>
              </a:p>
              <a:p>
                <a:pPr marL="0" indent="0">
                  <a:buNone/>
                </a:pPr>
                <a:r>
                  <a:rPr lang="en-US" sz="2400" dirty="0"/>
                  <a:t>3. Note that this automatically adjusts for censored data (why?) </a:t>
                </a:r>
              </a:p>
              <a:p>
                <a:pPr marL="0" indent="0">
                  <a:buNone/>
                </a:pPr>
                <a:r>
                  <a:rPr lang="en-US" sz="2400" dirty="0"/>
                  <a:t>4. We calculate the CIs using a computer (formulas are messy)</a:t>
                </a:r>
              </a:p>
              <a:p>
                <a:pPr marL="0" indent="0">
                  <a:buNone/>
                </a:pPr>
                <a:endParaRPr lang="en-US" sz="2400" dirty="0"/>
              </a:p>
              <a:p>
                <a:pPr marL="0" indent="0">
                  <a:buNone/>
                </a:pPr>
                <a:r>
                  <a:rPr lang="en-US" sz="2400" dirty="0"/>
                  <a:t>Some code basics: </a:t>
                </a:r>
                <a:r>
                  <a:rPr lang="en-US" sz="2400" dirty="0">
                    <a:hlinkClick r:id="rId3"/>
                  </a:rPr>
                  <a:t>http://www.sthda.com/english/wiki/survival-analysis-basics</a:t>
                </a:r>
                <a:r>
                  <a:rPr lang="en-US" sz="2400" dirty="0"/>
                  <a:t>. </a:t>
                </a:r>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134600" cy="5217905"/>
              </a:xfrm>
              <a:blipFill>
                <a:blip r:embed="rId4"/>
                <a:stretch>
                  <a:fillRect l="-902" t="-1285"/>
                </a:stretch>
              </a:blipFill>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18514D62-A4DA-484B-A857-1A13968E3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82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How to Read Survival Curves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3A8FBB-A8A0-DD68-F6A7-B931825FBA0F}"/>
              </a:ext>
            </a:extLst>
          </p:cNvPr>
          <p:cNvPicPr>
            <a:picLocks noGrp="1" noChangeAspect="1"/>
          </p:cNvPicPr>
          <p:nvPr>
            <p:ph idx="1"/>
          </p:nvPr>
        </p:nvPicPr>
        <p:blipFill>
          <a:blip r:embed="rId3"/>
          <a:stretch>
            <a:fillRect/>
          </a:stretch>
        </p:blipFill>
        <p:spPr>
          <a:xfrm>
            <a:off x="2133600" y="962232"/>
            <a:ext cx="7645537" cy="5779879"/>
          </a:xfrm>
        </p:spPr>
      </p:pic>
    </p:spTree>
    <p:extLst>
      <p:ext uri="{BB962C8B-B14F-4D97-AF65-F5344CB8AC3E}">
        <p14:creationId xmlns:p14="http://schemas.microsoft.com/office/powerpoint/2010/main" val="4132910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37BEE6-8F1B-2571-00E7-E2C38588081E}"/>
              </a:ext>
            </a:extLst>
          </p:cNvPr>
          <p:cNvPicPr>
            <a:picLocks noChangeAspect="1"/>
          </p:cNvPicPr>
          <p:nvPr/>
        </p:nvPicPr>
        <p:blipFill>
          <a:blip r:embed="rId3"/>
          <a:stretch>
            <a:fillRect/>
          </a:stretch>
        </p:blipFill>
        <p:spPr>
          <a:xfrm>
            <a:off x="4044590" y="1903921"/>
            <a:ext cx="7004410" cy="4616687"/>
          </a:xfrm>
          <a:prstGeom prst="rect">
            <a:avLst/>
          </a:prstGeom>
        </p:spPr>
      </p:pic>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Example: Count Data</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r>
              <a:rPr lang="en-US" sz="2400" dirty="0"/>
              <a:t>We might also be interested in </a:t>
            </a:r>
            <a:r>
              <a:rPr lang="en-US" sz="2400" b="1" dirty="0"/>
              <a:t>event counts </a:t>
            </a:r>
            <a:r>
              <a:rPr lang="en-US" sz="2400" dirty="0"/>
              <a:t>rather than incidences</a:t>
            </a:r>
          </a:p>
          <a:p>
            <a:r>
              <a:rPr lang="en-US" sz="2400" dirty="0"/>
              <a:t>How many drugs is a person taking? </a:t>
            </a:r>
          </a:p>
          <a:p>
            <a:r>
              <a:rPr lang="en-US" sz="2400" dirty="0"/>
              <a:t>How many hospitals opt into an incentive program? </a:t>
            </a:r>
          </a:p>
          <a:p>
            <a:pPr marL="0" indent="0">
              <a:buNone/>
            </a:pPr>
            <a:endParaRPr lang="en-US" sz="2400" b="1" dirty="0"/>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800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Populations and Samples</a:t>
            </a:r>
            <a:endParaRPr lang="en-US" dirty="0">
              <a:latin typeface="Times New Roman" panose="02020603050405020304" pitchFamily="18" charset="0"/>
              <a:cs typeface="Times New Roman" panose="02020603050405020304" pitchFamily="18" charset="0"/>
            </a:endParaRPr>
          </a:p>
        </p:txBody>
      </p:sp>
      <p:pic>
        <p:nvPicPr>
          <p:cNvPr id="4" name="Picture 2" descr="Population vs. Sample | Definitions, Differences &amp; Examples">
            <a:extLst>
              <a:ext uri="{FF2B5EF4-FFF2-40B4-BE49-F238E27FC236}">
                <a16:creationId xmlns:a16="http://schemas.microsoft.com/office/drawing/2014/main" id="{60B2AC6F-693A-E2BE-2A9A-0FFFF5A3C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252537"/>
            <a:ext cx="5560402" cy="5072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06885F1-7F9F-94DC-4F59-AF2154DE42C3}"/>
              </a:ext>
            </a:extLst>
          </p:cNvPr>
          <p:cNvSpPr txBox="1">
            <a:spLocks/>
          </p:cNvSpPr>
          <p:nvPr/>
        </p:nvSpPr>
        <p:spPr>
          <a:xfrm>
            <a:off x="6096000" y="1066801"/>
            <a:ext cx="50292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None/>
            </a:pPr>
            <a:r>
              <a:rPr lang="en-US" sz="2400" dirty="0">
                <a:cs typeface="Times New Roman" panose="02020603050405020304" pitchFamily="18" charset="0"/>
              </a:rPr>
              <a:t>What do we assume about a sample? </a:t>
            </a:r>
          </a:p>
          <a:p>
            <a:pPr lvl="1"/>
            <a:r>
              <a:rPr lang="en-US" sz="2400" b="1" dirty="0">
                <a:cs typeface="Times New Roman" panose="02020603050405020304" pitchFamily="18" charset="0"/>
              </a:rPr>
              <a:t>Random: </a:t>
            </a:r>
            <a:r>
              <a:rPr lang="en-US" sz="2400" dirty="0">
                <a:cs typeface="Times New Roman" panose="02020603050405020304" pitchFamily="18" charset="0"/>
              </a:rPr>
              <a:t>every subject has an equal likelihood of being in the population</a:t>
            </a:r>
          </a:p>
          <a:p>
            <a:pPr lvl="1"/>
            <a:endParaRPr lang="en-US" sz="2400" b="1" dirty="0">
              <a:cs typeface="Times New Roman" panose="02020603050405020304" pitchFamily="18" charset="0"/>
            </a:endParaRPr>
          </a:p>
        </p:txBody>
      </p:sp>
    </p:spTree>
    <p:extLst>
      <p:ext uri="{BB962C8B-B14F-4D97-AF65-F5344CB8AC3E}">
        <p14:creationId xmlns:p14="http://schemas.microsoft.com/office/powerpoint/2010/main" val="2174267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6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The Poisson Distribution</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134600" cy="5217905"/>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Assumptions on the Poisson Distribution</a:t>
            </a:r>
          </a:p>
          <a:p>
            <a:r>
              <a:rPr lang="en-US" sz="2400" dirty="0"/>
              <a:t>Events are clearly defined, are </a:t>
            </a:r>
            <a:r>
              <a:rPr lang="en-US" sz="2400" dirty="0" err="1"/>
              <a:t>i.i.d.</a:t>
            </a:r>
            <a:r>
              <a:rPr lang="en-US" sz="2400" dirty="0"/>
              <a:t>, and are well-counted (e.g., counted once)</a:t>
            </a:r>
          </a:p>
        </p:txBody>
      </p:sp>
      <p:sp>
        <p:nvSpPr>
          <p:cNvPr id="3" name="AutoShape 2" descr="Poisson Distributions | Definition, Formula &amp; Examples">
            <a:extLst>
              <a:ext uri="{FF2B5EF4-FFF2-40B4-BE49-F238E27FC236}">
                <a16:creationId xmlns:a16="http://schemas.microsoft.com/office/drawing/2014/main" id="{BAB77973-F3FA-F86E-D3B0-F16030619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Poisson Distribution Formula and Meaning in Finance">
            <a:extLst>
              <a:ext uri="{FF2B5EF4-FFF2-40B4-BE49-F238E27FC236}">
                <a16:creationId xmlns:a16="http://schemas.microsoft.com/office/drawing/2014/main" id="{750B9F1D-DF37-6EB7-36DD-B9762E1742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008" y="936943"/>
            <a:ext cx="4826154" cy="2027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isson Distribution in Stat (Defined w/ 5+ Examples!)">
            <a:extLst>
              <a:ext uri="{FF2B5EF4-FFF2-40B4-BE49-F238E27FC236}">
                <a16:creationId xmlns:a16="http://schemas.microsoft.com/office/drawing/2014/main" id="{4C9B1EDA-9A0B-8CA0-44C7-03C78F3212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623" r="39505"/>
          <a:stretch/>
        </p:blipFill>
        <p:spPr bwMode="auto">
          <a:xfrm>
            <a:off x="1631065" y="4191000"/>
            <a:ext cx="678656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6B3B3-4883-4006-4E22-AC152F65B3B2}"/>
                  </a:ext>
                </a:extLst>
              </p:cNvPr>
              <p:cNvSpPr txBox="1"/>
              <p:nvPr/>
            </p:nvSpPr>
            <p:spPr>
              <a:xfrm>
                <a:off x="8610600" y="4572000"/>
                <a:ext cx="2438400" cy="123597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𝜆</m:t>
                        </m:r>
                      </m:e>
                    </m:acc>
                    <m:r>
                      <a:rPr lang="en-US" b="0" i="1" dirty="0" smtClean="0">
                        <a:latin typeface="Cambria Math" panose="02040503050406030204" pitchFamily="18" charset="0"/>
                      </a:rPr>
                      <m:t>=</m:t>
                    </m:r>
                    <m:bar>
                      <m:barPr>
                        <m:pos m:val="top"/>
                        <m:ctrlPr>
                          <a:rPr lang="en-US" b="0" i="1" dirty="0" smtClean="0">
                            <a:latin typeface="Cambria Math" panose="02040503050406030204" pitchFamily="18" charset="0"/>
                          </a:rPr>
                        </m:ctrlPr>
                      </m:barPr>
                      <m:e>
                        <m:r>
                          <a:rPr lang="en-US" b="0" i="1" dirty="0" smtClean="0">
                            <a:latin typeface="Cambria Math" panose="02040503050406030204" pitchFamily="18" charset="0"/>
                          </a:rPr>
                          <m:t>𝑥</m:t>
                        </m:r>
                      </m:e>
                    </m:ba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the standard error is approximately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What is the CI then? </a:t>
                </a:r>
              </a:p>
            </p:txBody>
          </p:sp>
        </mc:Choice>
        <mc:Fallback xmlns="">
          <p:sp>
            <p:nvSpPr>
              <p:cNvPr id="5" name="TextBox 4">
                <a:extLst>
                  <a:ext uri="{FF2B5EF4-FFF2-40B4-BE49-F238E27FC236}">
                    <a16:creationId xmlns:a16="http://schemas.microsoft.com/office/drawing/2014/main" id="{AF66B3B3-4883-4006-4E22-AC152F65B3B2}"/>
                  </a:ext>
                </a:extLst>
              </p:cNvPr>
              <p:cNvSpPr txBox="1">
                <a:spLocks noRot="1" noChangeAspect="1" noMove="1" noResize="1" noEditPoints="1" noAdjustHandles="1" noChangeArrowheads="1" noChangeShapeType="1" noTextEdit="1"/>
              </p:cNvSpPr>
              <p:nvPr/>
            </p:nvSpPr>
            <p:spPr>
              <a:xfrm>
                <a:off x="8610600" y="4572000"/>
                <a:ext cx="2438400" cy="1235979"/>
              </a:xfrm>
              <a:prstGeom prst="rect">
                <a:avLst/>
              </a:prstGeom>
              <a:blipFill>
                <a:blip r:embed="rId5"/>
                <a:stretch>
                  <a:fillRect l="-1990" t="-1463" r="-1990" b="-6341"/>
                </a:stretch>
              </a:blipFill>
              <a:ln>
                <a:solidFill>
                  <a:schemeClr val="accent5">
                    <a:lumMod val="75000"/>
                  </a:schemeClr>
                </a:solidFill>
              </a:ln>
            </p:spPr>
            <p:txBody>
              <a:bodyPr/>
              <a:lstStyle/>
              <a:p>
                <a:r>
                  <a:rPr lang="en-US">
                    <a:noFill/>
                  </a:rPr>
                  <a:t> </a:t>
                </a:r>
              </a:p>
            </p:txBody>
          </p:sp>
        </mc:Fallback>
      </mc:AlternateContent>
      <p:pic>
        <p:nvPicPr>
          <p:cNvPr id="6" name="Picture 5" descr="RStudio - RStudio">
            <a:extLst>
              <a:ext uri="{FF2B5EF4-FFF2-40B4-BE49-F238E27FC236}">
                <a16:creationId xmlns:a16="http://schemas.microsoft.com/office/drawing/2014/main" id="{2D2B3E3F-8B5F-8C2D-D7C0-468DDCB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25114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458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Calculating a CI for a </a:t>
            </a:r>
            <a:r>
              <a:rPr lang="en-US" b="1" dirty="0">
                <a:cs typeface="Times New Roman" panose="02020603050405020304" pitchFamily="18" charset="0"/>
              </a:rPr>
              <a:t>Standard Deviation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Can we calculate the CI for a standard deviation? (Note: why would we want this?) </a:t>
                </a:r>
              </a:p>
              <a:p>
                <a:pPr marL="0" indent="0">
                  <a:buNone/>
                </a:pPr>
                <a:r>
                  <a:rPr lang="en-US" sz="2200" dirty="0"/>
                  <a:t>  </a:t>
                </a:r>
              </a:p>
              <a:p>
                <a:pPr marL="0" indent="0">
                  <a:buNone/>
                </a:pPr>
                <a:r>
                  <a:rPr lang="en-US" sz="2200" dirty="0"/>
                  <a:t>The formula goes from: </a:t>
                </a:r>
              </a:p>
              <a:p>
                <a:pPr marL="0" indent="0">
                  <a:buNone/>
                </a:pPr>
                <a14:m>
                  <m:oMathPara xmlns:m="http://schemas.openxmlformats.org/officeDocument/2006/math">
                    <m:oMathParaPr>
                      <m:jc m:val="centerGroup"/>
                    </m:oMathParaPr>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𝑥</m:t>
                          </m:r>
                        </m:e>
                      </m:bar>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r>
                        <a:rPr lang="en-US" sz="2200" b="0" i="1" smtClean="0">
                          <a:latin typeface="Cambria Math" panose="02040503050406030204" pitchFamily="18" charset="0"/>
                        </a:rPr>
                        <m:t>𝛼</m:t>
                      </m:r>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𝑆𝐸</m:t>
                          </m:r>
                        </m:e>
                      </m:acc>
                      <m:r>
                        <a:rPr lang="en-US" sz="2200" b="0" i="1" smtClean="0">
                          <a:latin typeface="Cambria Math" panose="02040503050406030204" pitchFamily="18" charset="0"/>
                        </a:rPr>
                        <m:t>(</m:t>
                      </m:r>
                      <m:r>
                        <a:rPr lang="en-US" sz="2200" b="0" i="1" smtClean="0">
                          <a:latin typeface="Cambria Math" panose="02040503050406030204" pitchFamily="18" charset="0"/>
                        </a:rPr>
                        <m:t>𝑒𝑠𝑡𝑖𝑚𝑎𝑡𝑒</m:t>
                      </m:r>
                      <m:r>
                        <a:rPr lang="en-US" sz="2200" b="0" i="1" smtClean="0">
                          <a:latin typeface="Cambria Math" panose="02040503050406030204" pitchFamily="18" charset="0"/>
                        </a:rPr>
                        <m:t>)</m:t>
                      </m:r>
                    </m:oMath>
                  </m:oMathPara>
                </a14:m>
                <a:endParaRPr lang="en-US" sz="2200" dirty="0"/>
              </a:p>
              <a:p>
                <a:pPr marL="0" indent="0">
                  <a:buNone/>
                </a:pPr>
                <a:r>
                  <a:rPr lang="en-US" sz="2200" dirty="0"/>
                  <a:t>To: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pic>
        <p:nvPicPr>
          <p:cNvPr id="12290" name="Picture 2" descr="Mth120 Section 9.3: Confidence Intervals for a Population Standard Deviation  - YouTube">
            <a:extLst>
              <a:ext uri="{FF2B5EF4-FFF2-40B4-BE49-F238E27FC236}">
                <a16:creationId xmlns:a16="http://schemas.microsoft.com/office/drawing/2014/main" id="{D6862CCF-E87A-BE3C-F88A-147A91F3A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27617" r="21667" b="52383"/>
          <a:stretch/>
        </p:blipFill>
        <p:spPr bwMode="auto">
          <a:xfrm>
            <a:off x="1600200" y="3276600"/>
            <a:ext cx="53340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365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164029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A single CI isn’t really that interesting</a:t>
            </a:r>
          </a:p>
          <a:p>
            <a:r>
              <a:rPr lang="en-US" sz="2400" dirty="0"/>
              <a:t>If we have too much uncertainty, how can we fix it? </a:t>
            </a:r>
            <a:r>
              <a:rPr lang="en-US" sz="2400" b="1" u="sng" dirty="0"/>
              <a:t>Just get more data!</a:t>
            </a:r>
          </a:p>
          <a:p>
            <a:r>
              <a:rPr lang="en-US" sz="2400" dirty="0"/>
              <a:t>What we really care about is uncertainty </a:t>
            </a:r>
            <a:r>
              <a:rPr lang="en-US" sz="2400" i="1" dirty="0"/>
              <a:t>relative </a:t>
            </a:r>
            <a:r>
              <a:rPr lang="en-US" sz="2400" dirty="0"/>
              <a:t>to other groups in the data</a:t>
            </a:r>
          </a:p>
          <a:p>
            <a:pPr marL="0" indent="0">
              <a:buNone/>
            </a:pPr>
            <a:r>
              <a:rPr lang="en-US" sz="2400" dirty="0"/>
              <a:t>This is the question of </a:t>
            </a:r>
            <a:r>
              <a:rPr lang="en-US" sz="2400" b="1" dirty="0"/>
              <a:t>differences in estimates: </a:t>
            </a:r>
            <a:endParaRPr lang="en-US" sz="2400" dirty="0"/>
          </a:p>
          <a:p>
            <a:r>
              <a:rPr lang="en-US" sz="2400" dirty="0"/>
              <a:t>Do men experience this more than women? </a:t>
            </a:r>
          </a:p>
          <a:p>
            <a:r>
              <a:rPr lang="en-US" sz="2400" dirty="0"/>
              <a:t>Do children have higher incidence than adults? </a:t>
            </a:r>
          </a:p>
          <a:p>
            <a:r>
              <a:rPr lang="en-US" sz="2400" dirty="0"/>
              <a:t>Comparisons are vital in understanding causal pathways and mechanisms!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4737992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525000" cy="1034208"/>
          </a:xfrm>
        </p:spPr>
        <p:txBody>
          <a:bodyPr>
            <a:normAutofit fontScale="90000"/>
          </a:bodyPr>
          <a:lstStyle/>
          <a:p>
            <a:r>
              <a:rPr lang="en-US" dirty="0">
                <a:cs typeface="Times New Roman" panose="02020603050405020304" pitchFamily="18" charset="0"/>
              </a:rPr>
              <a:t>Calculating a CI for Differences in Means/Proportions/SDs/etc. </a:t>
            </a:r>
            <a:endParaRPr lang="en-US"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1524000"/>
            <a:ext cx="10058400" cy="4656137"/>
          </a:xfrm>
        </p:spPr>
        <p:txBody>
          <a:bodyPr>
            <a:normAutofit/>
          </a:bodyPr>
          <a:lstStyle/>
          <a:p>
            <a:pPr marL="0" indent="0">
              <a:buNone/>
            </a:pPr>
            <a:r>
              <a:rPr lang="en-US" sz="2400" dirty="0"/>
              <a:t>Logistics here depend on the comparison at hand: </a:t>
            </a:r>
          </a:p>
          <a:p>
            <a:r>
              <a:rPr lang="en-US" sz="2400" dirty="0"/>
              <a:t>Different comparisons = different distributions</a:t>
            </a:r>
          </a:p>
          <a:p>
            <a:r>
              <a:rPr lang="en-US" sz="2400" dirty="0"/>
              <a:t>The real trick is in calculating standard errors </a:t>
            </a:r>
            <a:r>
              <a:rPr lang="en-US" sz="2400" i="1" dirty="0"/>
              <a:t>of differences: </a:t>
            </a:r>
          </a:p>
          <a:p>
            <a:endParaRPr lang="en-US" sz="2400" i="1" dirty="0"/>
          </a:p>
          <a:p>
            <a:endParaRPr lang="en-US" sz="2400" i="1" dirty="0"/>
          </a:p>
          <a:p>
            <a:endParaRPr lang="en-US" sz="2400" dirty="0"/>
          </a:p>
          <a:p>
            <a:r>
              <a:rPr lang="en-US" sz="2400" dirty="0"/>
              <a:t>Also depends on if the data are “paired” or not</a:t>
            </a:r>
          </a:p>
          <a:p>
            <a:pPr marL="0" indent="0">
              <a:buNone/>
            </a:pPr>
            <a:r>
              <a:rPr lang="en-US" sz="2400" b="1" u="sng" dirty="0">
                <a:solidFill>
                  <a:schemeClr val="accent5">
                    <a:lumMod val="75000"/>
                  </a:schemeClr>
                </a:solidFill>
              </a:rPr>
              <a:t>Luckily, R can handle it all! </a:t>
            </a:r>
          </a:p>
          <a:p>
            <a:pPr marL="0" indent="0">
              <a:buNone/>
            </a:pPr>
            <a:endParaRPr lang="en-US" sz="2200" b="1" u="sng" dirty="0">
              <a:solidFill>
                <a:schemeClr val="accent5">
                  <a:lumMod val="75000"/>
                </a:schemeClr>
              </a:solidFill>
            </a:endParaRP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RStudio - RStudio">
            <a:extLst>
              <a:ext uri="{FF2B5EF4-FFF2-40B4-BE49-F238E27FC236}">
                <a16:creationId xmlns:a16="http://schemas.microsoft.com/office/drawing/2014/main" id="{8E0E4272-E946-E527-FB77-CAAE0EFC8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Sample Test of Means">
            <a:extLst>
              <a:ext uri="{FF2B5EF4-FFF2-40B4-BE49-F238E27FC236}">
                <a16:creationId xmlns:a16="http://schemas.microsoft.com/office/drawing/2014/main" id="{EA88A3E1-2D1A-76EB-681B-9F25B6320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19511"/>
            <a:ext cx="4114800" cy="123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ndard Error | Formula &amp; Examples - Video &amp; Lesson Transcript | Study.com">
            <a:extLst>
              <a:ext uri="{FF2B5EF4-FFF2-40B4-BE49-F238E27FC236}">
                <a16:creationId xmlns:a16="http://schemas.microsoft.com/office/drawing/2014/main" id="{91AE7ADC-422B-7DAE-1726-05FF9DEBCD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r="16222" b="58602"/>
          <a:stretch/>
        </p:blipFill>
        <p:spPr bwMode="auto">
          <a:xfrm>
            <a:off x="5791200" y="3196362"/>
            <a:ext cx="4572000" cy="1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43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Bootstrapping &amp; CI Theory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18701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BD3C43-53EA-EDD9-4EC0-FDEADDB79280}"/>
                  </a:ext>
                </a:extLst>
              </p:cNvPr>
              <p:cNvSpPr>
                <a:spLocks noGrp="1"/>
              </p:cNvSpPr>
              <p:nvPr>
                <p:ph idx="1"/>
              </p:nvPr>
            </p:nvSpPr>
            <p:spPr>
              <a:xfrm>
                <a:off x="762000" y="962232"/>
                <a:ext cx="10058400" cy="5217905"/>
              </a:xfrm>
            </p:spPr>
            <p:txBody>
              <a:bodyPr>
                <a:normAutofit/>
              </a:bodyPr>
              <a:lstStyle/>
              <a:p>
                <a:pPr marL="0" indent="0">
                  <a:buNone/>
                </a:pPr>
                <a:r>
                  <a:rPr lang="en-US" sz="2200" dirty="0"/>
                  <a:t>Frequently,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r>
                  <a:rPr lang="en-US" sz="2200" dirty="0"/>
                  <a:t> may be so complicated that it’s difficult to get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𝜎</m:t>
                        </m:r>
                      </m:e>
                      <m:sub>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sub>
                    </m:sSub>
                  </m:oMath>
                </a14:m>
                <a:r>
                  <a:rPr lang="en-US" sz="2200" dirty="0"/>
                  <a:t>. </a:t>
                </a:r>
              </a:p>
              <a:p>
                <a:pPr marL="0" indent="0">
                  <a:buNone/>
                </a:pPr>
                <a:r>
                  <a:rPr lang="en-US" sz="2200" dirty="0"/>
                  <a:t>In this case, we can use </a:t>
                </a:r>
                <a:r>
                  <a:rPr lang="en-US" sz="2200" b="1" dirty="0"/>
                  <a:t>bootstrapping </a:t>
                </a:r>
                <a:r>
                  <a:rPr lang="en-US" sz="2200" dirty="0"/>
                  <a:t>to validate our SEs (and CIs): </a:t>
                </a:r>
              </a:p>
              <a:p>
                <a:pPr marL="457200" indent="-457200">
                  <a:buAutoNum type="arabicPeriod"/>
                </a:pPr>
                <a:r>
                  <a:rPr lang="en-US" sz="2200" dirty="0"/>
                  <a:t>Take your data sample </a:t>
                </a:r>
                <a14:m>
                  <m:oMath xmlns:m="http://schemas.openxmlformats.org/officeDocument/2006/math">
                    <m:r>
                      <m:rPr>
                        <m:lit/>
                      </m:rP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Sub>
                    <m:r>
                      <a:rPr lang="en-US" sz="2200" b="0" i="1" smtClean="0">
                        <a:latin typeface="Cambria Math" panose="02040503050406030204" pitchFamily="18" charset="0"/>
                      </a:rPr>
                      <m:t>}</m:t>
                    </m:r>
                  </m:oMath>
                </a14:m>
                <a:r>
                  <a:rPr lang="en-US" sz="2200" b="0" dirty="0"/>
                  <a:t> and estimator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oMath>
                </a14:m>
                <a:endParaRPr lang="en-US" sz="2200" b="0" dirty="0"/>
              </a:p>
              <a:p>
                <a:pPr marL="457200" indent="-457200">
                  <a:buAutoNum type="arabicPeriod"/>
                </a:pPr>
                <a:r>
                  <a:rPr lang="en-US" sz="2200" dirty="0"/>
                  <a:t>From (1) sample </a:t>
                </a:r>
                <a:r>
                  <a:rPr lang="en-US" sz="2200" u="sng" dirty="0"/>
                  <a:t>with replacement</a:t>
                </a:r>
                <a:r>
                  <a:rPr lang="en-US" sz="2200" dirty="0"/>
                  <a:t> </a:t>
                </a:r>
                <a14:m>
                  <m:oMath xmlns:m="http://schemas.openxmlformats.org/officeDocument/2006/math">
                    <m:r>
                      <a:rPr lang="en-US" sz="2200" b="0" i="1" smtClean="0">
                        <a:latin typeface="Cambria Math" panose="02040503050406030204" pitchFamily="18" charset="0"/>
                      </a:rPr>
                      <m:t>𝑁</m:t>
                    </m:r>
                    <m:r>
                      <a:rPr lang="en-US" sz="2200" b="0" i="1" smtClean="0">
                        <a:latin typeface="Cambria Math" panose="02040503050406030204" pitchFamily="18" charset="0"/>
                      </a:rPr>
                      <m:t> </m:t>
                    </m:r>
                  </m:oMath>
                </a14:m>
                <a:r>
                  <a:rPr lang="en-US" sz="2200" dirty="0"/>
                  <a:t>times to get a new sample </a:t>
                </a:r>
                <a14:m>
                  <m:oMath xmlns:m="http://schemas.openxmlformats.org/officeDocument/2006/math">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 </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𝑋</m:t>
                        </m:r>
                      </m:e>
                      <m:sub>
                        <m:r>
                          <a:rPr lang="en-US" sz="2200" b="0" i="1" smtClean="0">
                            <a:latin typeface="Cambria Math" panose="02040503050406030204" pitchFamily="18" charset="0"/>
                          </a:rPr>
                          <m:t>𝑁</m:t>
                        </m:r>
                      </m:sub>
                      <m:sup>
                        <m:r>
                          <a:rPr lang="en-US" sz="2200" b="0" i="1" smtClean="0">
                            <a:latin typeface="Cambria Math" panose="02040503050406030204" pitchFamily="18" charset="0"/>
                          </a:rPr>
                          <m:t>1</m:t>
                        </m:r>
                      </m:sup>
                    </m:sSubSup>
                    <m:r>
                      <a:rPr lang="en-US" sz="2200" b="0" i="1" smtClean="0">
                        <a:latin typeface="Cambria Math" panose="02040503050406030204" pitchFamily="18" charset="0"/>
                      </a:rPr>
                      <m:t>}</m:t>
                    </m:r>
                  </m:oMath>
                </a14:m>
                <a:r>
                  <a:rPr lang="en-US" sz="2200" dirty="0"/>
                  <a:t> and estimator </a:t>
                </a:r>
                <a14:m>
                  <m:oMath xmlns:m="http://schemas.openxmlformats.org/officeDocument/2006/math">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oMath>
                </a14:m>
                <a:endParaRPr lang="en-US" sz="2200" dirty="0"/>
              </a:p>
              <a:p>
                <a:pPr marL="457200" indent="-457200">
                  <a:buAutoNum type="arabicPeriod"/>
                </a:pPr>
                <a:r>
                  <a:rPr lang="en-US" sz="2200" dirty="0"/>
                  <a:t>Repeat (2) </a:t>
                </a:r>
                <a14:m>
                  <m:oMath xmlns:m="http://schemas.openxmlformats.org/officeDocument/2006/math">
                    <m:r>
                      <a:rPr lang="en-US" sz="2200" b="0" i="1" smtClean="0">
                        <a:latin typeface="Cambria Math" panose="02040503050406030204" pitchFamily="18" charset="0"/>
                      </a:rPr>
                      <m:t>𝐵</m:t>
                    </m:r>
                  </m:oMath>
                </a14:m>
                <a:r>
                  <a:rPr lang="en-US" sz="2200" dirty="0"/>
                  <a:t> times until you have a set of estimators </a:t>
                </a:r>
                <a14:m>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1</m:t>
                        </m:r>
                      </m:sup>
                    </m:sSup>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𝜃</m:t>
                            </m:r>
                          </m:e>
                        </m:acc>
                      </m:e>
                      <m:sup>
                        <m:r>
                          <a:rPr lang="en-US" sz="2200" b="0" i="1" smtClean="0">
                            <a:latin typeface="Cambria Math" panose="02040503050406030204" pitchFamily="18" charset="0"/>
                          </a:rPr>
                          <m:t>𝐵</m:t>
                        </m:r>
                      </m:sup>
                    </m:sSup>
                  </m:oMath>
                </a14:m>
                <a:r>
                  <a:rPr lang="en-US" sz="2200" dirty="0"/>
                  <a:t>}</a:t>
                </a:r>
              </a:p>
              <a:p>
                <a:pPr marL="457200" indent="-457200">
                  <a:buFont typeface="Arial" pitchFamily="34" charset="0"/>
                  <a:buAutoNum type="arabicPeriod"/>
                </a:pPr>
                <a:r>
                  <a:rPr lang="en-US" sz="2200" dirty="0"/>
                  <a:t>Your “updated” estimator is then the average of these </a:t>
                </a:r>
                <a14:m>
                  <m:oMath xmlns:m="http://schemas.openxmlformats.org/officeDocument/2006/math">
                    <m:bar>
                      <m:barPr>
                        <m:pos m:val="top"/>
                        <m:ctrlPr>
                          <a:rPr lang="en-US" sz="2200" b="0" i="1" smtClean="0">
                            <a:latin typeface="Cambria Math" panose="02040503050406030204" pitchFamily="18" charset="0"/>
                          </a:rPr>
                        </m:ctrlPr>
                      </m:barPr>
                      <m:e>
                        <m:r>
                          <a:rPr lang="en-US" sz="2200" b="0" i="1" smtClean="0">
                            <a:latin typeface="Cambria Math" panose="02040503050406030204" pitchFamily="18" charset="0"/>
                          </a:rPr>
                          <m:t>𝜃</m:t>
                        </m:r>
                      </m:e>
                    </m:bar>
                  </m:oMath>
                </a14:m>
                <a:r>
                  <a:rPr lang="en-US" sz="2200" dirty="0"/>
                  <a:t> and its SE is given by the standard deviation of </a:t>
                </a:r>
                <a14:m>
                  <m:oMath xmlns:m="http://schemas.openxmlformats.org/officeDocument/2006/math">
                    <m:r>
                      <a:rPr lang="en-US" sz="2200" i="1">
                        <a:latin typeface="Cambria Math" panose="02040503050406030204" pitchFamily="18" charset="0"/>
                      </a:rPr>
                      <m:t>{</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1</m:t>
                        </m:r>
                      </m:sup>
                    </m:sSup>
                    <m:r>
                      <a:rPr lang="en-US" sz="2200" i="1">
                        <a:latin typeface="Cambria Math" panose="02040503050406030204" pitchFamily="18" charset="0"/>
                      </a:rPr>
                      <m:t>,…, </m:t>
                    </m:r>
                    <m:sSup>
                      <m:sSupPr>
                        <m:ctrlPr>
                          <a:rPr lang="en-US" sz="2200" i="1">
                            <a:latin typeface="Cambria Math" panose="02040503050406030204" pitchFamily="18" charset="0"/>
                          </a:rPr>
                        </m:ctrlPr>
                      </m:sSup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p>
                        <m:r>
                          <a:rPr lang="en-US" sz="2200" i="1">
                            <a:latin typeface="Cambria Math" panose="02040503050406030204" pitchFamily="18" charset="0"/>
                          </a:rPr>
                          <m:t>𝐵</m:t>
                        </m:r>
                      </m:sup>
                    </m:sSup>
                  </m:oMath>
                </a14:m>
                <a:r>
                  <a:rPr lang="en-US" sz="2200" dirty="0"/>
                  <a:t>}</a:t>
                </a:r>
              </a:p>
              <a:p>
                <a:pPr marL="457200" indent="-457200">
                  <a:buAutoNum type="arabicPeriod"/>
                </a:pPr>
                <a:endParaRPr lang="en-US" sz="2200" dirty="0"/>
              </a:p>
            </p:txBody>
          </p:sp>
        </mc:Choice>
        <mc:Fallback xmlns="">
          <p:sp>
            <p:nvSpPr>
              <p:cNvPr id="4" name="Content Placeholder 3">
                <a:extLst>
                  <a:ext uri="{FF2B5EF4-FFF2-40B4-BE49-F238E27FC236}">
                    <a16:creationId xmlns:a16="http://schemas.microsoft.com/office/drawing/2014/main" id="{47BD3C43-53EA-EDD9-4EC0-FDEADDB79280}"/>
                  </a:ext>
                </a:extLst>
              </p:cNvPr>
              <p:cNvSpPr>
                <a:spLocks noGrp="1" noRot="1" noChangeAspect="1" noMove="1" noResize="1" noEditPoints="1" noAdjustHandles="1" noChangeArrowheads="1" noChangeShapeType="1" noTextEdit="1"/>
              </p:cNvSpPr>
              <p:nvPr>
                <p:ph idx="1"/>
              </p:nvPr>
            </p:nvSpPr>
            <p:spPr>
              <a:xfrm>
                <a:off x="762000" y="962232"/>
                <a:ext cx="10058400" cy="5217905"/>
              </a:xfrm>
              <a:blipFill>
                <a:blip r:embed="rId3"/>
                <a:stretch>
                  <a:fillRect l="-788" t="-1051"/>
                </a:stretch>
              </a:blipFill>
            </p:spPr>
            <p:txBody>
              <a:bodyPr/>
              <a:lstStyle/>
              <a:p>
                <a:r>
                  <a:rPr lang="en-US">
                    <a:noFill/>
                  </a:rPr>
                  <a:t> </a:t>
                </a:r>
              </a:p>
            </p:txBody>
          </p:sp>
        </mc:Fallback>
      </mc:AlternateContent>
    </p:spTree>
    <p:extLst>
      <p:ext uri="{BB962C8B-B14F-4D97-AF65-F5344CB8AC3E}">
        <p14:creationId xmlns:p14="http://schemas.microsoft.com/office/powerpoint/2010/main" val="1596457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01200" cy="624840"/>
          </a:xfrm>
        </p:spPr>
        <p:txBody>
          <a:bodyPr>
            <a:normAutofit fontScale="90000"/>
          </a:bodyPr>
          <a:lstStyle/>
          <a:p>
            <a:r>
              <a:rPr lang="en-US" dirty="0">
                <a:cs typeface="Times New Roman" panose="02020603050405020304" pitchFamily="18" charset="0"/>
              </a:rPr>
              <a:t>Bootstrapped Standard Errors	</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E0DE4-2840-07DB-60CC-72050FD0D7E3}"/>
              </a:ext>
            </a:extLst>
          </p:cNvPr>
          <p:cNvPicPr>
            <a:picLocks noChangeAspect="1"/>
          </p:cNvPicPr>
          <p:nvPr/>
        </p:nvPicPr>
        <p:blipFill>
          <a:blip r:embed="rId3"/>
          <a:stretch>
            <a:fillRect/>
          </a:stretch>
        </p:blipFill>
        <p:spPr>
          <a:xfrm>
            <a:off x="685800" y="986346"/>
            <a:ext cx="8595360" cy="5856938"/>
          </a:xfrm>
          <a:prstGeom prst="rect">
            <a:avLst/>
          </a:prstGeom>
        </p:spPr>
      </p:pic>
    </p:spTree>
    <p:extLst>
      <p:ext uri="{BB962C8B-B14F-4D97-AF65-F5344CB8AC3E}">
        <p14:creationId xmlns:p14="http://schemas.microsoft.com/office/powerpoint/2010/main" val="419363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sp>
        <p:nvSpPr>
          <p:cNvPr id="6" name="Title 1">
            <a:extLst>
              <a:ext uri="{FF2B5EF4-FFF2-40B4-BE49-F238E27FC236}">
                <a16:creationId xmlns:a16="http://schemas.microsoft.com/office/drawing/2014/main" id="{2447C70A-E8CD-4D7B-8C00-FF6EC3DCB236}"/>
              </a:ext>
            </a:extLst>
          </p:cNvPr>
          <p:cNvSpPr txBox="1">
            <a:spLocks/>
          </p:cNvSpPr>
          <p:nvPr/>
        </p:nvSpPr>
        <p:spPr>
          <a:xfrm>
            <a:off x="318370" y="387315"/>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This Time</a:t>
            </a:r>
          </a:p>
        </p:txBody>
      </p:sp>
      <p:sp>
        <p:nvSpPr>
          <p:cNvPr id="5" name="Content Placeholder 3">
            <a:extLst>
              <a:ext uri="{FF2B5EF4-FFF2-40B4-BE49-F238E27FC236}">
                <a16:creationId xmlns:a16="http://schemas.microsoft.com/office/drawing/2014/main" id="{EF77A64B-FB81-2AF7-47B1-7CC481CD8F82}"/>
              </a:ext>
            </a:extLst>
          </p:cNvPr>
          <p:cNvSpPr txBox="1">
            <a:spLocks/>
          </p:cNvSpPr>
          <p:nvPr/>
        </p:nvSpPr>
        <p:spPr>
          <a:xfrm>
            <a:off x="389852" y="1219201"/>
            <a:ext cx="1058294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t>Sampling Distributions</a:t>
            </a:r>
          </a:p>
          <a:p>
            <a:r>
              <a:rPr lang="en-US" sz="2800" dirty="0"/>
              <a:t>Standard Errors and Confidence Intervals</a:t>
            </a:r>
          </a:p>
          <a:p>
            <a:r>
              <a:rPr lang="en-US" sz="2800" dirty="0"/>
              <a:t>Bootstrapping</a:t>
            </a:r>
          </a:p>
        </p:txBody>
      </p:sp>
      <p:sp>
        <p:nvSpPr>
          <p:cNvPr id="2" name="Title 1">
            <a:extLst>
              <a:ext uri="{FF2B5EF4-FFF2-40B4-BE49-F238E27FC236}">
                <a16:creationId xmlns:a16="http://schemas.microsoft.com/office/drawing/2014/main" id="{9F30AAFD-CC39-CD93-52D7-BD4EA8B3F5A0}"/>
              </a:ext>
            </a:extLst>
          </p:cNvPr>
          <p:cNvSpPr txBox="1">
            <a:spLocks/>
          </p:cNvSpPr>
          <p:nvPr/>
        </p:nvSpPr>
        <p:spPr>
          <a:xfrm>
            <a:off x="365760" y="33375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solidFill>
                  <a:srgbClr val="0070C0"/>
                </a:solidFill>
                <a:latin typeface="Times New Roman" panose="02020603050405020304" pitchFamily="18" charset="0"/>
              </a:rPr>
              <a:t>Next Time</a:t>
            </a:r>
          </a:p>
        </p:txBody>
      </p:sp>
      <p:sp>
        <p:nvSpPr>
          <p:cNvPr id="3" name="Content Placeholder 3">
            <a:extLst>
              <a:ext uri="{FF2B5EF4-FFF2-40B4-BE49-F238E27FC236}">
                <a16:creationId xmlns:a16="http://schemas.microsoft.com/office/drawing/2014/main" id="{EFE6D44A-2704-E962-92EB-D83252B97750}"/>
              </a:ext>
            </a:extLst>
          </p:cNvPr>
          <p:cNvSpPr txBox="1">
            <a:spLocks/>
          </p:cNvSpPr>
          <p:nvPr/>
        </p:nvSpPr>
        <p:spPr>
          <a:xfrm>
            <a:off x="381000" y="4130040"/>
            <a:ext cx="9634728" cy="211836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i="1" dirty="0"/>
              <a:t>p </a:t>
            </a:r>
            <a:r>
              <a:rPr lang="en-US" sz="2800" dirty="0"/>
              <a:t>values</a:t>
            </a:r>
          </a:p>
          <a:p>
            <a:r>
              <a:rPr lang="en-US" sz="2800" dirty="0"/>
              <a:t>Hypothesis testing</a:t>
            </a:r>
          </a:p>
        </p:txBody>
      </p:sp>
    </p:spTree>
    <p:extLst>
      <p:ext uri="{BB962C8B-B14F-4D97-AF65-F5344CB8AC3E}">
        <p14:creationId xmlns:p14="http://schemas.microsoft.com/office/powerpoint/2010/main" val="3517782804"/>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7766</TotalTime>
  <Words>4657</Words>
  <Application>Microsoft Office PowerPoint</Application>
  <PresentationFormat>Widescreen</PresentationFormat>
  <Paragraphs>642</Paragraphs>
  <Slides>99</Slides>
  <Notes>94</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99</vt:i4>
      </vt:variant>
    </vt:vector>
  </HeadingPairs>
  <TitlesOfParts>
    <vt:vector size="112" baseType="lpstr">
      <vt:lpstr>Aptos</vt:lpstr>
      <vt:lpstr>Arial</vt:lpstr>
      <vt:lpstr>Calibri</vt:lpstr>
      <vt:lpstr>Cambria Math</vt:lpstr>
      <vt:lpstr>Georgia</vt:lpstr>
      <vt:lpstr>Lucida Sans Unicode</vt:lpstr>
      <vt:lpstr>Symbol</vt:lpstr>
      <vt:lpstr>Tahoma</vt:lpstr>
      <vt:lpstr>Times New Roman</vt:lpstr>
      <vt:lpstr>Verdana</vt:lpstr>
      <vt:lpstr>Wingdings 2</vt:lpstr>
      <vt:lpstr>View</vt:lpstr>
      <vt:lpstr>Office Theme</vt:lpstr>
      <vt:lpstr>Intermediate Statistics</vt:lpstr>
      <vt:lpstr>PowerPoint Presentation</vt:lpstr>
      <vt:lpstr>But first</vt:lpstr>
      <vt:lpstr>But first</vt:lpstr>
      <vt:lpstr>But first</vt:lpstr>
      <vt:lpstr>But first</vt:lpstr>
      <vt:lpstr>But first: Interactive visualizations</vt:lpstr>
      <vt:lpstr>Finally…</vt:lpstr>
      <vt:lpstr>Populations and Samples</vt:lpstr>
      <vt:lpstr>Populations and Samples</vt:lpstr>
      <vt:lpstr>Sampling Distributions</vt:lpstr>
      <vt:lpstr>What is a Sample?</vt:lpstr>
      <vt:lpstr>Common Sampling Distributions</vt:lpstr>
      <vt:lpstr>Common Sampling Distributions</vt:lpstr>
      <vt:lpstr>Common Sampling Distributions</vt:lpstr>
      <vt:lpstr>Common Sampling Distributions: Bernoulli</vt:lpstr>
      <vt:lpstr>Expected Values </vt:lpstr>
      <vt:lpstr>Expected Values </vt:lpstr>
      <vt:lpstr>Expected Values </vt:lpstr>
      <vt:lpstr>Expected Values </vt:lpstr>
      <vt:lpstr>Expected Values </vt:lpstr>
      <vt:lpstr>Expected Values </vt:lpstr>
      <vt:lpstr>Another Distribution: Binomial</vt:lpstr>
      <vt:lpstr>Another Distribution: Binomial</vt:lpstr>
      <vt:lpstr>Another Distribution: Binomial</vt:lpstr>
      <vt:lpstr>Normal RVs</vt:lpstr>
      <vt:lpstr>Normal RVs</vt:lpstr>
      <vt:lpstr>Standard Normal Distribution </vt:lpstr>
      <vt:lpstr>PowerPoint Presentation</vt:lpstr>
      <vt:lpstr>Standardization</vt:lpstr>
      <vt:lpstr>PowerPoint Presentation</vt:lpstr>
      <vt:lpstr>PowerPoint Presentation</vt:lpstr>
      <vt:lpstr>Why are Normal Distributions “Normal”?</vt:lpstr>
      <vt:lpstr>Why are Normal Distributions “Normal”?</vt:lpstr>
      <vt:lpstr>Another Handy Trick: Lognormal Distributions </vt:lpstr>
      <vt:lpstr>Another Handy Trick: Lognormal Distributions </vt:lpstr>
      <vt:lpstr>What is a Lognormal Distribution Capturing?</vt:lpstr>
      <vt:lpstr>Some PS1 Notes</vt:lpstr>
      <vt:lpstr>Data Viz (Winners?)</vt:lpstr>
      <vt:lpstr>Data Viz (Winners?)</vt:lpstr>
      <vt:lpstr>Some notes on tables</vt:lpstr>
      <vt:lpstr>Standard Errors</vt:lpstr>
      <vt:lpstr>Case Study: Sampling Distributions</vt:lpstr>
      <vt:lpstr>Case Study: Sampling Distributions</vt:lpstr>
      <vt:lpstr>Case Study: Sampling Distributions</vt:lpstr>
      <vt:lpstr>Case Study: Sampling Distributions</vt:lpstr>
      <vt:lpstr>Sampling Defined (Again)</vt:lpstr>
      <vt:lpstr>Sampling Defined (Again)</vt:lpstr>
      <vt:lpstr>Sampling Terminology</vt:lpstr>
      <vt:lpstr>Random (?) Sampling</vt:lpstr>
      <vt:lpstr>Example: Sampling a Mean</vt:lpstr>
      <vt:lpstr>Example: Sampling a Mean</vt:lpstr>
      <vt:lpstr>Example: Sampling a Mean</vt:lpstr>
      <vt:lpstr>Other Types of Sampling</vt:lpstr>
      <vt:lpstr>Other Types of Sampling</vt:lpstr>
      <vt:lpstr>Other Types of Sampling</vt:lpstr>
      <vt:lpstr>Other Types of Sampling</vt:lpstr>
      <vt:lpstr>Other Types of Sampling</vt:lpstr>
      <vt:lpstr>Other Types of Sampling</vt:lpstr>
      <vt:lpstr>Other Types of Sampling</vt:lpstr>
      <vt:lpstr>Standard Errors: Are our Distributions Different?</vt:lpstr>
      <vt:lpstr>Standard Errors: Are our Distributions Different?</vt:lpstr>
      <vt:lpstr>Standard Errors</vt:lpstr>
      <vt:lpstr>CLT + Standard Errors = Standardizing Variables</vt:lpstr>
      <vt:lpstr>Okay but what is it?</vt:lpstr>
      <vt:lpstr>Some Cautions about the Standard Error</vt:lpstr>
      <vt:lpstr>Plotting Uncertainty: More Data Viz</vt:lpstr>
      <vt:lpstr>Confidence Intervals</vt:lpstr>
      <vt:lpstr>Populations and Samples</vt:lpstr>
      <vt:lpstr>Calculating a CI</vt:lpstr>
      <vt:lpstr>Calculating a CI</vt:lpstr>
      <vt:lpstr>Calculating a CI</vt:lpstr>
      <vt:lpstr>Calculating a CI</vt:lpstr>
      <vt:lpstr>Calculating a CI</vt:lpstr>
      <vt:lpstr>Calculating a CI</vt:lpstr>
      <vt:lpstr>Calculating a CI for a Mean</vt:lpstr>
      <vt:lpstr>Calculating a CI for a Mean</vt:lpstr>
      <vt:lpstr>Interpreting a CI</vt:lpstr>
      <vt:lpstr>Calculating a CI</vt:lpstr>
      <vt:lpstr>Calculating a CI</vt:lpstr>
      <vt:lpstr>Example: Binomial Distribution + CI</vt:lpstr>
      <vt:lpstr>Example: Binomial Distribution + CI</vt:lpstr>
      <vt:lpstr>Example: Binomial Distribution + CI</vt:lpstr>
      <vt:lpstr>Example: Binomial Distribution + CI</vt:lpstr>
      <vt:lpstr>Other CI Examples</vt:lpstr>
      <vt:lpstr>Example: Survival Data</vt:lpstr>
      <vt:lpstr>How to Construct Survival Curves</vt:lpstr>
      <vt:lpstr>How to Read Survival Curves</vt:lpstr>
      <vt:lpstr>Example: Count Data</vt:lpstr>
      <vt:lpstr>The Poisson Distribution</vt:lpstr>
      <vt:lpstr>The Poisson Distribution</vt:lpstr>
      <vt:lpstr>Calculating a CI for a Standard Deviation</vt:lpstr>
      <vt:lpstr>Calculating a CI for Differences in Means/Proportions/SDs/etc. </vt:lpstr>
      <vt:lpstr>Calculating a CI for Differences in Means/Proportions/SDs/etc. </vt:lpstr>
      <vt:lpstr>Calculating a CI for Differences in Means/Proportions/SDs/etc. </vt:lpstr>
      <vt:lpstr>Bootstrapping &amp; CI Theory</vt:lpstr>
      <vt:lpstr>Bootstrapped Standard Errors </vt:lpstr>
      <vt:lpstr>Bootstrapped Standard Errors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735</cp:revision>
  <dcterms:created xsi:type="dcterms:W3CDTF">2011-01-10T00:42:42Z</dcterms:created>
  <dcterms:modified xsi:type="dcterms:W3CDTF">2024-01-31T14:22:43Z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